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314" r:id="rId3"/>
    <p:sldId id="257" r:id="rId4"/>
    <p:sldId id="272" r:id="rId5"/>
    <p:sldId id="273" r:id="rId6"/>
    <p:sldId id="283" r:id="rId7"/>
    <p:sldId id="387" r:id="rId8"/>
    <p:sldId id="284" r:id="rId9"/>
    <p:sldId id="293" r:id="rId10"/>
    <p:sldId id="294" r:id="rId11"/>
    <p:sldId id="339" r:id="rId12"/>
    <p:sldId id="295" r:id="rId13"/>
    <p:sldId id="398" r:id="rId14"/>
    <p:sldId id="306" r:id="rId15"/>
    <p:sldId id="330" r:id="rId16"/>
    <p:sldId id="379" r:id="rId17"/>
    <p:sldId id="299" r:id="rId18"/>
    <p:sldId id="316" r:id="rId19"/>
    <p:sldId id="375" r:id="rId20"/>
    <p:sldId id="344" r:id="rId21"/>
    <p:sldId id="340" r:id="rId22"/>
    <p:sldId id="341" r:id="rId23"/>
    <p:sldId id="372" r:id="rId24"/>
    <p:sldId id="383" r:id="rId25"/>
    <p:sldId id="382" r:id="rId26"/>
    <p:sldId id="384" r:id="rId27"/>
    <p:sldId id="388" r:id="rId28"/>
    <p:sldId id="390" r:id="rId29"/>
    <p:sldId id="331" r:id="rId30"/>
    <p:sldId id="332" r:id="rId31"/>
    <p:sldId id="376" r:id="rId32"/>
    <p:sldId id="334" r:id="rId33"/>
    <p:sldId id="342" r:id="rId34"/>
    <p:sldId id="343" r:id="rId35"/>
    <p:sldId id="377" r:id="rId36"/>
    <p:sldId id="338" r:id="rId37"/>
    <p:sldId id="373" r:id="rId38"/>
    <p:sldId id="333" r:id="rId39"/>
    <p:sldId id="396" r:id="rId40"/>
    <p:sldId id="374" r:id="rId41"/>
    <p:sldId id="391" r:id="rId42"/>
    <p:sldId id="394" r:id="rId43"/>
    <p:sldId id="393" r:id="rId44"/>
    <p:sldId id="395" r:id="rId45"/>
    <p:sldId id="378" r:id="rId46"/>
    <p:sldId id="337" r:id="rId47"/>
    <p:sldId id="335" r:id="rId48"/>
    <p:sldId id="336" r:id="rId49"/>
    <p:sldId id="386" r:id="rId50"/>
    <p:sldId id="345" r:id="rId51"/>
    <p:sldId id="349" r:id="rId52"/>
    <p:sldId id="346" r:id="rId53"/>
    <p:sldId id="347" r:id="rId54"/>
    <p:sldId id="348" r:id="rId55"/>
    <p:sldId id="350" r:id="rId56"/>
    <p:sldId id="351" r:id="rId57"/>
    <p:sldId id="352" r:id="rId58"/>
    <p:sldId id="385" r:id="rId59"/>
    <p:sldId id="353" r:id="rId60"/>
    <p:sldId id="354" r:id="rId61"/>
    <p:sldId id="356" r:id="rId62"/>
    <p:sldId id="357" r:id="rId63"/>
    <p:sldId id="358" r:id="rId64"/>
    <p:sldId id="360" r:id="rId65"/>
    <p:sldId id="359" r:id="rId66"/>
    <p:sldId id="362" r:id="rId67"/>
    <p:sldId id="364" r:id="rId68"/>
    <p:sldId id="363" r:id="rId69"/>
    <p:sldId id="365" r:id="rId70"/>
    <p:sldId id="367" r:id="rId71"/>
    <p:sldId id="371" r:id="rId72"/>
    <p:sldId id="392" r:id="rId73"/>
    <p:sldId id="366" r:id="rId74"/>
    <p:sldId id="369" r:id="rId75"/>
    <p:sldId id="370" r:id="rId76"/>
    <p:sldId id="355" r:id="rId77"/>
    <p:sldId id="397" r:id="rId7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1pPr>
    <a:lvl2pPr marL="457200" algn="ctr" rtl="0" fontAlgn="base">
      <a:spcBef>
        <a:spcPct val="50000"/>
      </a:spcBef>
      <a:spcAft>
        <a:spcPct val="0"/>
      </a:spcAft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2pPr>
    <a:lvl3pPr marL="914400" algn="ctr" rtl="0" fontAlgn="base">
      <a:spcBef>
        <a:spcPct val="50000"/>
      </a:spcBef>
      <a:spcAft>
        <a:spcPct val="0"/>
      </a:spcAft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3pPr>
    <a:lvl4pPr marL="1371600" algn="ctr" rtl="0" fontAlgn="base">
      <a:spcBef>
        <a:spcPct val="50000"/>
      </a:spcBef>
      <a:spcAft>
        <a:spcPct val="0"/>
      </a:spcAft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4pPr>
    <a:lvl5pPr marL="1828800" algn="ctr" rtl="0" fontAlgn="base">
      <a:spcBef>
        <a:spcPct val="50000"/>
      </a:spcBef>
      <a:spcAft>
        <a:spcPct val="0"/>
      </a:spcAft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u="sng" kern="1200">
        <a:solidFill>
          <a:schemeClr val="tx1"/>
        </a:solidFill>
        <a:latin typeface="Tahom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00"/>
    <a:srgbClr val="969696"/>
    <a:srgbClr val="6363FF"/>
    <a:srgbClr val="000000"/>
    <a:srgbClr val="FF0080"/>
    <a:srgbClr val="FFFFC8"/>
    <a:srgbClr val="FFFF85"/>
    <a:srgbClr val="99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40" autoAdjust="0"/>
  </p:normalViewPr>
  <p:slideViewPr>
    <p:cSldViewPr>
      <p:cViewPr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30.xml"/><Relationship Id="rId26" Type="http://schemas.openxmlformats.org/officeDocument/2006/relationships/slide" Target="slides/slide45.xml"/><Relationship Id="rId39" Type="http://schemas.openxmlformats.org/officeDocument/2006/relationships/slide" Target="slides/slide58.xml"/><Relationship Id="rId21" Type="http://schemas.openxmlformats.org/officeDocument/2006/relationships/slide" Target="slides/slide33.xml"/><Relationship Id="rId34" Type="http://schemas.openxmlformats.org/officeDocument/2006/relationships/slide" Target="slides/slide53.xml"/><Relationship Id="rId42" Type="http://schemas.openxmlformats.org/officeDocument/2006/relationships/slide" Target="slides/slide61.xml"/><Relationship Id="rId47" Type="http://schemas.openxmlformats.org/officeDocument/2006/relationships/slide" Target="slides/slide66.xml"/><Relationship Id="rId50" Type="http://schemas.openxmlformats.org/officeDocument/2006/relationships/slide" Target="slides/slide69.xml"/><Relationship Id="rId55" Type="http://schemas.openxmlformats.org/officeDocument/2006/relationships/slide" Target="slides/slide76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29.xml"/><Relationship Id="rId25" Type="http://schemas.openxmlformats.org/officeDocument/2006/relationships/slide" Target="slides/slide38.xml"/><Relationship Id="rId33" Type="http://schemas.openxmlformats.org/officeDocument/2006/relationships/slide" Target="slides/slide52.xml"/><Relationship Id="rId38" Type="http://schemas.openxmlformats.org/officeDocument/2006/relationships/slide" Target="slides/slide57.xml"/><Relationship Id="rId46" Type="http://schemas.openxmlformats.org/officeDocument/2006/relationships/slide" Target="slides/slide65.xml"/><Relationship Id="rId2" Type="http://schemas.openxmlformats.org/officeDocument/2006/relationships/slide" Target="slides/slide2.xml"/><Relationship Id="rId16" Type="http://schemas.openxmlformats.org/officeDocument/2006/relationships/slide" Target="slides/slide28.xml"/><Relationship Id="rId20" Type="http://schemas.openxmlformats.org/officeDocument/2006/relationships/slide" Target="slides/slide32.xml"/><Relationship Id="rId29" Type="http://schemas.openxmlformats.org/officeDocument/2006/relationships/slide" Target="slides/slide48.xml"/><Relationship Id="rId41" Type="http://schemas.openxmlformats.org/officeDocument/2006/relationships/slide" Target="slides/slide60.xml"/><Relationship Id="rId54" Type="http://schemas.openxmlformats.org/officeDocument/2006/relationships/slide" Target="slides/slide7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36.xml"/><Relationship Id="rId32" Type="http://schemas.openxmlformats.org/officeDocument/2006/relationships/slide" Target="slides/slide51.xml"/><Relationship Id="rId37" Type="http://schemas.openxmlformats.org/officeDocument/2006/relationships/slide" Target="slides/slide56.xml"/><Relationship Id="rId40" Type="http://schemas.openxmlformats.org/officeDocument/2006/relationships/slide" Target="slides/slide59.xml"/><Relationship Id="rId45" Type="http://schemas.openxmlformats.org/officeDocument/2006/relationships/slide" Target="slides/slide64.xml"/><Relationship Id="rId53" Type="http://schemas.openxmlformats.org/officeDocument/2006/relationships/slide" Target="slides/slide74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23" Type="http://schemas.openxmlformats.org/officeDocument/2006/relationships/slide" Target="slides/slide35.xml"/><Relationship Id="rId28" Type="http://schemas.openxmlformats.org/officeDocument/2006/relationships/slide" Target="slides/slide47.xml"/><Relationship Id="rId36" Type="http://schemas.openxmlformats.org/officeDocument/2006/relationships/slide" Target="slides/slide55.xml"/><Relationship Id="rId49" Type="http://schemas.openxmlformats.org/officeDocument/2006/relationships/slide" Target="slides/slide68.xml"/><Relationship Id="rId10" Type="http://schemas.openxmlformats.org/officeDocument/2006/relationships/slide" Target="slides/slide10.xml"/><Relationship Id="rId19" Type="http://schemas.openxmlformats.org/officeDocument/2006/relationships/slide" Target="slides/slide31.xml"/><Relationship Id="rId31" Type="http://schemas.openxmlformats.org/officeDocument/2006/relationships/slide" Target="slides/slide50.xml"/><Relationship Id="rId44" Type="http://schemas.openxmlformats.org/officeDocument/2006/relationships/slide" Target="slides/slide63.xml"/><Relationship Id="rId52" Type="http://schemas.openxmlformats.org/officeDocument/2006/relationships/slide" Target="slides/slide7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5.xml"/><Relationship Id="rId22" Type="http://schemas.openxmlformats.org/officeDocument/2006/relationships/slide" Target="slides/slide34.xml"/><Relationship Id="rId27" Type="http://schemas.openxmlformats.org/officeDocument/2006/relationships/slide" Target="slides/slide46.xml"/><Relationship Id="rId30" Type="http://schemas.openxmlformats.org/officeDocument/2006/relationships/slide" Target="slides/slide49.xml"/><Relationship Id="rId35" Type="http://schemas.openxmlformats.org/officeDocument/2006/relationships/slide" Target="slides/slide54.xml"/><Relationship Id="rId43" Type="http://schemas.openxmlformats.org/officeDocument/2006/relationships/slide" Target="slides/slide62.xml"/><Relationship Id="rId48" Type="http://schemas.openxmlformats.org/officeDocument/2006/relationships/slide" Target="slides/slide67.xml"/><Relationship Id="rId56" Type="http://schemas.openxmlformats.org/officeDocument/2006/relationships/slide" Target="slides/slide77.xml"/><Relationship Id="rId8" Type="http://schemas.openxmlformats.org/officeDocument/2006/relationships/slide" Target="slides/slide8.xml"/><Relationship Id="rId51" Type="http://schemas.openxmlformats.org/officeDocument/2006/relationships/slide" Target="slides/slide70.xml"/><Relationship Id="rId3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66789" y="106850"/>
            <a:ext cx="182325" cy="279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0249" tIns="46930" rIns="90249" bIns="46930" numCol="1" anchor="ctr" anchorCtr="1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31089" y="106850"/>
            <a:ext cx="182325" cy="279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0249" tIns="46930" rIns="90249" bIns="46930" numCol="1" anchor="ctr" anchorCtr="1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196"/>
            <a:ext cx="182325" cy="279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0249" tIns="46930" rIns="90249" bIns="46930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02215" y="9647196"/>
            <a:ext cx="395461" cy="2794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0249" tIns="46930" rIns="90249" bIns="4693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defRPr sz="1200" u="none">
                <a:latin typeface="Times" charset="0"/>
              </a:defRPr>
            </a:lvl1pPr>
          </a:lstStyle>
          <a:p>
            <a:fld id="{905685B3-2F4A-7349-8493-579F6EB5D6E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226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8" rIns="91693" bIns="45848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3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8" rIns="91693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6" y="4715955"/>
            <a:ext cx="4984750" cy="44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8" rIns="91693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9"/>
            <a:ext cx="294640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8" rIns="91693" bIns="45848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0309"/>
            <a:ext cx="294640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8" rIns="91693" bIns="4584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u="none">
                <a:latin typeface="Times" charset="0"/>
              </a:defRPr>
            </a:lvl1pPr>
          </a:lstStyle>
          <a:p>
            <a:fld id="{03EA957E-5571-264E-8D3C-983FB1AAA3C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42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5013" indent="-286542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6172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4641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63110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21579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80047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38515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96984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4758A97-BDB8-3F43-B9F2-A022F74763C3}" type="slidenum">
              <a:rPr lang="en-US" sz="1200" u="none">
                <a:latin typeface="Times" charset="0"/>
              </a:rPr>
              <a:pPr/>
              <a:t>2</a:t>
            </a:fld>
            <a:endParaRPr lang="en-US" sz="1200" u="none">
              <a:latin typeface="Times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5013" indent="-286542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6172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4641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63110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21579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80047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38515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96984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B9C64030-8199-514B-9EFC-C3161B6B0366}" type="slidenum">
              <a:rPr lang="en-US" sz="1200" u="none">
                <a:latin typeface="Times" charset="0"/>
              </a:rPr>
              <a:pPr/>
              <a:t>75</a:t>
            </a:fld>
            <a:endParaRPr lang="en-US" sz="1200" u="none">
              <a:latin typeface="Times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5013" indent="-286542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6172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4641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63110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21579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80047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38515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96984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8E86F95-2566-0647-A80C-928A82C01299}" type="slidenum">
              <a:rPr lang="en-US" sz="1200" u="none">
                <a:latin typeface="Times" charset="0"/>
              </a:rPr>
              <a:pPr/>
              <a:t>76</a:t>
            </a:fld>
            <a:endParaRPr lang="en-US" sz="1200" u="none">
              <a:latin typeface="Times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5013" indent="-286542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6172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4641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63110" indent="-229235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21579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80047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38515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96984" indent="-229235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8E86F95-2566-0647-A80C-928A82C01299}" type="slidenum">
              <a:rPr lang="en-US" sz="1200" u="none">
                <a:latin typeface="Times" charset="0"/>
              </a:rPr>
              <a:pPr/>
              <a:t>77</a:t>
            </a:fld>
            <a:endParaRPr lang="en-US" sz="1200" u="none">
              <a:latin typeface="Times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56B7-0FB3-BE49-9345-C93E377C719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92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A0A8C-EFC1-3343-A1B7-EC2B3CCC726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274F9-90CD-0E49-BFD3-C1DB6AFF070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50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00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00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AF510-E068-224D-9A3B-91C2BB7533D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7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18FFA-3969-9443-A2A2-644285CB880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19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84CAF-2DD1-7442-B538-C9A11FB917E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16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F028D-5527-514C-9EA4-403FBF2B0B0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22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1398-F896-CE46-8AA0-0CD38E5EC24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40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69D70-7EAA-2C43-9B34-E6E3C5A629A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64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2139-8226-3F48-910C-4BFB2355BF0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9555B-4606-334A-A7BD-E61672B2FC8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24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56D83-30B6-F040-BE82-45DAFEB5D84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81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i="1" u="none" smtClean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i="1" u="none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Reti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i="1" u="none"/>
            </a:lvl1pPr>
          </a:lstStyle>
          <a:p>
            <a:fld id="{E42B7F03-226D-674B-8311-EEBA57619FA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59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12" Type="http://schemas.openxmlformats.org/officeDocument/2006/relationships/slide" Target="slide56.xml"/><Relationship Id="rId2" Type="http://schemas.openxmlformats.org/officeDocument/2006/relationships/notesSlide" Target="../notesSlides/notesSlide1.xml"/><Relationship Id="rId16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50.xml"/><Relationship Id="rId5" Type="http://schemas.openxmlformats.org/officeDocument/2006/relationships/slide" Target="slide8.xml"/><Relationship Id="rId15" Type="http://schemas.openxmlformats.org/officeDocument/2006/relationships/slide" Target="slide69.xml"/><Relationship Id="rId10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30.xml"/><Relationship Id="rId14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about/it-it/" TargetMode="External"/><Relationship Id="rId2" Type="http://schemas.openxmlformats.org/officeDocument/2006/relationships/hyperlink" Target="https://www.google.com/intl/it_it/dri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opbox.com/it/" TargetMode="External"/><Relationship Id="rId5" Type="http://schemas.openxmlformats.org/officeDocument/2006/relationships/hyperlink" Target="https://www.amazon.it/clouddrive/home" TargetMode="External"/><Relationship Id="rId4" Type="http://schemas.openxmlformats.org/officeDocument/2006/relationships/hyperlink" Target="http://www.apple.com/it/icloud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s.office.com/it-it/office-online/documents-spreadsheets-presentations-office-online" TargetMode="External"/><Relationship Id="rId2" Type="http://schemas.openxmlformats.org/officeDocument/2006/relationships/hyperlink" Target="https://www.google.com/intl/it_it/driv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t_rat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tariffe.it/confronto-offerte-adsl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tariffe.it/confronto-offerte-internet-mobi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Ipertesto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Sito_web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idewebsize.com/" TargetMode="External"/><Relationship Id="rId2" Type="http://schemas.openxmlformats.org/officeDocument/2006/relationships/hyperlink" Target="https://it.wikipedia.org/wiki/World_Wide_Web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iascuola.it/" TargetMode="External"/><Relationship Id="rId2" Type="http://schemas.openxmlformats.org/officeDocument/2006/relationships/hyperlink" Target="https://it.wikipedia.org/wiki/Uniform_Resource_Locator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ur.it/web/istruzione/index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Browser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Motore_di_ricer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nome.cognome@libero.it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ero.it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Voice_over_IP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/index.php?title=Podcastin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Blo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Comunit%C3%A0_virtua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ZwiUwZwIE" TargetMode="External"/><Relationship Id="rId2" Type="http://schemas.openxmlformats.org/officeDocument/2006/relationships/hyperlink" Target="https://www.youtube.com/watch?v=IlAJJI-qG2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6qTk5WNq9E" TargetMode="External"/><Relationship Id="rId4" Type="http://schemas.openxmlformats.org/officeDocument/2006/relationships/hyperlink" Target="https://www.youtube.com/watch?v=KDcdgcRtvBQ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Chat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Reti, Web e comunicazione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Tecnologie Informatiche</a:t>
            </a:r>
          </a:p>
          <a:p>
            <a:pPr eaLnBrk="1" hangingPunct="1"/>
            <a:r>
              <a:rPr lang="en-US">
                <a:latin typeface="Tahoma" charset="0"/>
                <a:ea typeface="MS PGothic" charset="0"/>
              </a:rPr>
              <a:t>Istituti Tecnici - Classi Prime</a:t>
            </a:r>
          </a:p>
        </p:txBody>
      </p:sp>
      <p:sp>
        <p:nvSpPr>
          <p:cNvPr id="205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05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0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A4D25BE-188B-5F4C-A2FB-C3B49F66664C}" type="slidenum">
              <a:rPr lang="en-US" sz="1400" u="none"/>
              <a:pPr/>
              <a:t>1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Indirizzo Internet (simbolico)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Gli indirizzi IP sono difficili da memorizzare (per noi umani)</a:t>
            </a:r>
          </a:p>
          <a:p>
            <a:pPr eaLnBrk="1" hangingPunct="1"/>
            <a:r>
              <a:rPr lang="en-US" sz="2400" smtClean="0">
                <a:latin typeface="Tahoma" charset="0"/>
                <a:ea typeface="MS PGothic" charset="0"/>
              </a:rPr>
              <a:t>Per identificare un nodo della rete si </a:t>
            </a:r>
            <a:r>
              <a:rPr lang="en-US" sz="2400">
                <a:latin typeface="Tahoma" charset="0"/>
                <a:ea typeface="MS PGothic" charset="0"/>
              </a:rPr>
              <a:t>usano quindi degli </a:t>
            </a:r>
            <a:r>
              <a:rPr lang="en-US" sz="2400" b="1">
                <a:latin typeface="Tahoma" charset="0"/>
                <a:ea typeface="MS PGothic" charset="0"/>
              </a:rPr>
              <a:t>indirizzi simbolici</a:t>
            </a:r>
            <a:r>
              <a:rPr lang="en-US" sz="2400">
                <a:latin typeface="Tahoma" charset="0"/>
                <a:ea typeface="MS PGothic" charset="0"/>
              </a:rPr>
              <a:t> formati da sigle o brevi parole separate da punti</a:t>
            </a:r>
          </a:p>
          <a:p>
            <a:pPr algn="ctr" eaLnBrk="1" hangingPunct="1"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pc23.lab2.lamiascuola.it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La componente più a destra (</a:t>
            </a: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.it</a:t>
            </a:r>
            <a:r>
              <a:rPr lang="en-US" sz="2400">
                <a:latin typeface="Tahoma" charset="0"/>
                <a:ea typeface="MS PGothic" charset="0"/>
              </a:rPr>
              <a:t>) si chiama </a:t>
            </a:r>
            <a:r>
              <a:rPr lang="en-US" sz="2400" b="1">
                <a:latin typeface="Tahoma" charset="0"/>
                <a:ea typeface="MS PGothic" charset="0"/>
              </a:rPr>
              <a:t>dominio</a:t>
            </a:r>
            <a:r>
              <a:rPr lang="en-US" sz="2400">
                <a:latin typeface="Tahoma" charset="0"/>
                <a:ea typeface="MS PGothic" charset="0"/>
              </a:rPr>
              <a:t> </a:t>
            </a:r>
            <a:r>
              <a:rPr lang="en-US" sz="2400" b="1">
                <a:latin typeface="Tahoma" charset="0"/>
                <a:ea typeface="MS PGothic" charset="0"/>
              </a:rPr>
              <a:t>di primo livello </a:t>
            </a:r>
            <a:r>
              <a:rPr lang="en-US" sz="2400">
                <a:latin typeface="Tahoma" charset="0"/>
                <a:ea typeface="MS PGothic" charset="0"/>
              </a:rPr>
              <a:t>(TLD, top level domain) e può riferirsi: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Alla nazione (.it, .fr, .uk, ecc)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Alla tipologia di organizzazione (.com, .org, .net, .info, .news, ecc)</a:t>
            </a:r>
          </a:p>
        </p:txBody>
      </p:sp>
      <p:sp>
        <p:nvSpPr>
          <p:cNvPr id="1024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024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02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7025403-3061-194F-BDAC-6DF2EDC0798E}" type="slidenum">
              <a:rPr lang="en-US" sz="1400" u="none"/>
              <a:pPr/>
              <a:t>10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Indirizzo Internet (simbolico)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Consideriamo l</a:t>
            </a:r>
            <a:r>
              <a:rPr lang="ja-JP" altLang="en-US" sz="2400">
                <a:latin typeface="Tahoma" charset="0"/>
                <a:ea typeface="MS PGothic" charset="0"/>
              </a:rPr>
              <a:t>’</a:t>
            </a:r>
            <a:r>
              <a:rPr lang="en-US" altLang="ja-JP" sz="2400">
                <a:latin typeface="Tahoma" charset="0"/>
                <a:ea typeface="MS PGothic" charset="0"/>
              </a:rPr>
              <a:t>indirizzo simbolico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ahoma" charset="0"/>
                <a:ea typeface="MS PGothic" charset="0"/>
              </a:rPr>
              <a:t>pc23.lab2.lamiascuola.it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solidFill>
                <a:srgbClr val="0000FF"/>
              </a:solidFill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ahoma" charset="0"/>
                <a:ea typeface="MS PGothic" charset="0"/>
              </a:rPr>
              <a:t>lamiascuola.it</a:t>
            </a:r>
            <a:r>
              <a:rPr lang="en-US" sz="2400">
                <a:latin typeface="Tahoma" charset="0"/>
                <a:ea typeface="MS PGothic" charset="0"/>
              </a:rPr>
              <a:t> si chiama </a:t>
            </a:r>
            <a:r>
              <a:rPr lang="en-US" sz="2400" b="1">
                <a:latin typeface="Tahoma" charset="0"/>
                <a:ea typeface="MS PGothic" charset="0"/>
              </a:rPr>
              <a:t>dominio</a:t>
            </a:r>
            <a:r>
              <a:rPr lang="en-US" sz="2400">
                <a:latin typeface="Tahoma" charset="0"/>
                <a:ea typeface="MS PGothic" charset="0"/>
              </a:rPr>
              <a:t> </a:t>
            </a:r>
            <a:r>
              <a:rPr lang="en-US" sz="2400" b="1">
                <a:latin typeface="Tahoma" charset="0"/>
                <a:ea typeface="MS PGothic" charset="0"/>
              </a:rPr>
              <a:t>di secondo livello </a:t>
            </a:r>
            <a:r>
              <a:rPr lang="en-US" sz="2400">
                <a:latin typeface="Tahoma" charset="0"/>
                <a:ea typeface="MS PGothic" charset="0"/>
              </a:rPr>
              <a:t>e comprende tutti gli indirizzi assegnati al suo interno (tipicamente di un'</a:t>
            </a:r>
            <a:r>
              <a:rPr lang="en-US" altLang="ja-JP" sz="2400">
                <a:latin typeface="Tahoma" charset="0"/>
                <a:ea typeface="MS PGothic" charset="0"/>
              </a:rPr>
              <a:t>azienda)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ahoma" charset="0"/>
                <a:ea typeface="MS PGothic" charset="0"/>
              </a:rPr>
              <a:t>lab2.lamiascuola.it</a:t>
            </a:r>
            <a:r>
              <a:rPr lang="en-US" sz="2400">
                <a:latin typeface="Tahoma" charset="0"/>
                <a:ea typeface="MS PGothic" charset="0"/>
              </a:rPr>
              <a:t> comprende tutti gli indirizzi dei computer della sottorete (nell</a:t>
            </a:r>
            <a:r>
              <a:rPr lang="ja-JP" altLang="en-US" sz="2400">
                <a:latin typeface="Tahoma" charset="0"/>
                <a:ea typeface="MS PGothic" charset="0"/>
              </a:rPr>
              <a:t>’</a:t>
            </a:r>
            <a:r>
              <a:rPr lang="en-US" altLang="ja-JP" sz="2400">
                <a:latin typeface="Tahoma" charset="0"/>
                <a:ea typeface="MS PGothic" charset="0"/>
              </a:rPr>
              <a:t>esempio, il laboratorio 2) e così via</a:t>
            </a:r>
            <a:endParaRPr lang="en-US" sz="2400">
              <a:latin typeface="Tahoma" charset="0"/>
              <a:ea typeface="MS PGothic" charset="0"/>
            </a:endParaRPr>
          </a:p>
        </p:txBody>
      </p:sp>
      <p:sp>
        <p:nvSpPr>
          <p:cNvPr id="1126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126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12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63D13ECD-6DA9-5B4F-8AFE-65F773E3652B}" type="slidenum">
              <a:rPr lang="en-US" sz="1400" u="none"/>
              <a:pPr/>
              <a:t>11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Mappatura indirizzi Internet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La corrispondenza fra </a:t>
            </a:r>
            <a:r>
              <a:rPr lang="en-US" sz="2400" b="1">
                <a:latin typeface="Tahoma" charset="0"/>
                <a:ea typeface="MS PGothic" charset="0"/>
              </a:rPr>
              <a:t>indirizzo simbolico</a:t>
            </a:r>
            <a:r>
              <a:rPr lang="en-US" sz="2400">
                <a:latin typeface="Tahoma" charset="0"/>
                <a:ea typeface="MS PGothic" charset="0"/>
              </a:rPr>
              <a:t> ed </a:t>
            </a:r>
            <a:r>
              <a:rPr lang="en-US" sz="2400" b="1">
                <a:latin typeface="Tahoma" charset="0"/>
                <a:ea typeface="MS PGothic" charset="0"/>
              </a:rPr>
              <a:t>indirizzo IP</a:t>
            </a:r>
            <a:r>
              <a:rPr lang="en-US" sz="2400">
                <a:latin typeface="Tahoma" charset="0"/>
                <a:ea typeface="MS PGothic" charset="0"/>
              </a:rPr>
              <a:t> è stabilita dal </a:t>
            </a:r>
            <a:r>
              <a:rPr lang="en-US" sz="2400" b="1">
                <a:latin typeface="Tahoma" charset="0"/>
                <a:ea typeface="MS PGothic" charset="0"/>
              </a:rPr>
              <a:t>DNS</a:t>
            </a:r>
            <a:r>
              <a:rPr lang="en-US" sz="2400">
                <a:latin typeface="Tahoma" charset="0"/>
                <a:ea typeface="MS PGothic" charset="0"/>
              </a:rPr>
              <a:t> (Domain Name System)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Si tratta di una parte </a:t>
            </a:r>
            <a:r>
              <a:rPr lang="en-US" sz="2400" b="1">
                <a:latin typeface="Tahoma" charset="0"/>
                <a:ea typeface="MS PGothic" charset="0"/>
              </a:rPr>
              <a:t>vitale</a:t>
            </a:r>
            <a:r>
              <a:rPr lang="en-US" sz="2400">
                <a:latin typeface="Tahoma" charset="0"/>
                <a:ea typeface="MS PGothic" charset="0"/>
              </a:rPr>
              <a:t> per il funzionamento di Internet</a:t>
            </a:r>
            <a:r>
              <a:rPr lang="en-US" sz="2400" smtClean="0">
                <a:latin typeface="Tahoma" charset="0"/>
                <a:ea typeface="MS PGothic" charset="0"/>
              </a:rPr>
              <a:t>(*).</a:t>
            </a:r>
          </a:p>
          <a:p>
            <a:pPr eaLnBrk="1" hangingPunct="1"/>
            <a:r>
              <a:rPr lang="en-US" sz="2400" smtClean="0">
                <a:latin typeface="Tahoma" charset="0"/>
                <a:ea typeface="MS PGothic" charset="0"/>
              </a:rPr>
              <a:t>Il servizio DNS è fornito </a:t>
            </a:r>
            <a:r>
              <a:rPr lang="en-US" sz="2400">
                <a:latin typeface="Tahoma" charset="0"/>
                <a:ea typeface="MS PGothic" charset="0"/>
              </a:rPr>
              <a:t>da </a:t>
            </a:r>
            <a:r>
              <a:rPr lang="en-US" sz="2400" smtClean="0">
                <a:latin typeface="Tahoma" charset="0"/>
                <a:ea typeface="MS PGothic" charset="0"/>
              </a:rPr>
              <a:t>numerosi </a:t>
            </a:r>
            <a:r>
              <a:rPr lang="en-US" sz="2400" b="1" smtClean="0">
                <a:latin typeface="Tahoma" charset="0"/>
                <a:ea typeface="MS PGothic" charset="0"/>
              </a:rPr>
              <a:t>server </a:t>
            </a:r>
            <a:r>
              <a:rPr lang="en-US" sz="2400">
                <a:latin typeface="Tahoma" charset="0"/>
                <a:ea typeface="MS PGothic" charset="0"/>
              </a:rPr>
              <a:t>sparsi in tutto il mondo e molto ben </a:t>
            </a:r>
            <a:r>
              <a:rPr lang="en-US" sz="2400" smtClean="0">
                <a:latin typeface="Tahoma" charset="0"/>
                <a:ea typeface="MS PGothic" charset="0"/>
              </a:rPr>
              <a:t>protetti</a:t>
            </a:r>
          </a:p>
          <a:p>
            <a:pPr eaLnBrk="1" hangingPunct="1">
              <a:buNone/>
            </a:pPr>
            <a:endParaRPr lang="en-US" sz="2400" smtClean="0">
              <a:latin typeface="Tahoma" charset="0"/>
              <a:ea typeface="MS PGothic" charset="0"/>
            </a:endParaRPr>
          </a:p>
          <a:p>
            <a:pPr eaLnBrk="1" hangingPunct="1">
              <a:buNone/>
            </a:pPr>
            <a:r>
              <a:rPr lang="en-US" sz="2400" smtClean="0">
                <a:latin typeface="Tahoma" charset="0"/>
                <a:ea typeface="MS PGothic" charset="0"/>
              </a:rPr>
              <a:t>https://it.wikipedia.org/wiki/Domain_Name_System</a:t>
            </a: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000" i="1">
                <a:latin typeface="Tahoma" charset="0"/>
                <a:ea typeface="MS PGothic" charset="0"/>
              </a:rPr>
              <a:t>(*) basti pensare a cosa succederebbe se non fosse possibile convertire un nome simbolico nell'indirizzo IP corrispondente o se, ancor peggio, l'indirizzo IP corrispondente venisse alterato ...</a:t>
            </a:r>
          </a:p>
        </p:txBody>
      </p:sp>
      <p:sp>
        <p:nvSpPr>
          <p:cNvPr id="1229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229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22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394373DB-0B55-E54A-8E35-CF4DF0E7FAB6}" type="slidenum">
              <a:rPr lang="en-US" sz="1400" u="none"/>
              <a:pPr/>
              <a:t>12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Importanza del DNS</a:t>
            </a:r>
            <a:endParaRPr lang="it-IT"/>
          </a:p>
        </p:txBody>
      </p:sp>
      <p:pic>
        <p:nvPicPr>
          <p:cNvPr id="7" name="Segnaposto contenuto 6" descr="pharming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810" y="2636912"/>
            <a:ext cx="6476550" cy="3618904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8FFA-3969-9443-A2A2-644285CB88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99592" y="1412776"/>
            <a:ext cx="72728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l" eaLnBrk="1" hangingPunct="1">
              <a:lnSpc>
                <a:spcPct val="90000"/>
              </a:lnSpc>
            </a:pPr>
            <a:r>
              <a:rPr lang="en-US" sz="2400" u="none" smtClean="0"/>
              <a:t>Agendo sul DNS, un attaccante può dirottarci su un sito fasullo (fake) e carpire le nostre credenziali</a:t>
            </a:r>
            <a:endParaRPr lang="en-US" sz="2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Client/Server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52513"/>
            <a:ext cx="77724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ahoma" charset="0"/>
                <a:ea typeface="MS PGothic" charset="0"/>
              </a:rPr>
              <a:t>Gran parte di Internet (e delle reti informatiche) utilizza uno schema di funzionamento detto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latin typeface="Tahoma" charset="0"/>
                <a:ea typeface="MS PGothic" charset="0"/>
              </a:rPr>
              <a:t>Client/Server</a:t>
            </a:r>
            <a:r>
              <a:rPr lang="en-US" sz="2800">
                <a:latin typeface="Tahoma" charset="0"/>
                <a:ea typeface="MS PGothic" charset="0"/>
              </a:rPr>
              <a:t> (C/S)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Esempio: stampa di un documento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ahoma" charset="0"/>
                <a:ea typeface="MS PGothic" charset="0"/>
              </a:rPr>
              <a:t>Una </a:t>
            </a:r>
            <a:r>
              <a:rPr lang="en-US" sz="2400">
                <a:latin typeface="Tahoma" charset="0"/>
                <a:ea typeface="MS PGothic" charset="0"/>
              </a:rPr>
              <a:t>coda di stampa </a:t>
            </a:r>
            <a:r>
              <a:rPr lang="en-US" sz="2400" smtClean="0">
                <a:latin typeface="Tahoma" charset="0"/>
                <a:ea typeface="MS PGothic" charset="0"/>
              </a:rPr>
              <a:t>può essere </a:t>
            </a:r>
            <a:r>
              <a:rPr lang="en-US" sz="2400">
                <a:latin typeface="Tahoma" charset="0"/>
                <a:ea typeface="MS PGothic" charset="0"/>
              </a:rPr>
              <a:t>associata ad una stampante collegata </a:t>
            </a:r>
            <a:r>
              <a:rPr lang="en-US" sz="2400" b="1">
                <a:latin typeface="Tahoma" charset="0"/>
                <a:ea typeface="MS PGothic" charset="0"/>
              </a:rPr>
              <a:t>direttamente 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Una coda di stampa può </a:t>
            </a:r>
            <a:r>
              <a:rPr lang="en-US" sz="2400" smtClean="0">
                <a:latin typeface="Tahoma" charset="0"/>
                <a:ea typeface="MS PGothic" charset="0"/>
              </a:rPr>
              <a:t>anche essere </a:t>
            </a:r>
            <a:r>
              <a:rPr lang="en-US" sz="2400">
                <a:latin typeface="Tahoma" charset="0"/>
                <a:ea typeface="MS PGothic" charset="0"/>
              </a:rPr>
              <a:t>associata ad un </a:t>
            </a:r>
            <a:r>
              <a:rPr lang="en-US" sz="2400" b="1">
                <a:latin typeface="Tahoma" charset="0"/>
                <a:ea typeface="MS PGothic" charset="0"/>
              </a:rPr>
              <a:t>server di stampa</a:t>
            </a:r>
            <a:r>
              <a:rPr lang="en-US" sz="2400">
                <a:latin typeface="Tahoma" charset="0"/>
                <a:ea typeface="MS PGothic" charset="0"/>
              </a:rPr>
              <a:t>, ossia ad una macchina dotata di stampante che può </a:t>
            </a:r>
            <a:r>
              <a:rPr lang="en-US" sz="2400" u="sng">
                <a:latin typeface="Tahoma" charset="0"/>
                <a:ea typeface="MS PGothic" charset="0"/>
              </a:rPr>
              <a:t>ricevere documenti da stampare da altre macchine sulla rete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ahoma" charset="0"/>
                <a:ea typeface="MS PGothic" charset="0"/>
              </a:rPr>
              <a:t>Il computer che </a:t>
            </a:r>
            <a:r>
              <a:rPr lang="en-US" sz="2400">
                <a:latin typeface="Tahoma" charset="0"/>
                <a:ea typeface="MS PGothic" charset="0"/>
              </a:rPr>
              <a:t>richiede la stampa è il </a:t>
            </a:r>
            <a:r>
              <a:rPr lang="en-US" sz="2400" b="1">
                <a:latin typeface="Tahoma" charset="0"/>
                <a:ea typeface="MS PGothic" charset="0"/>
              </a:rPr>
              <a:t>client</a:t>
            </a:r>
            <a:r>
              <a:rPr lang="en-US" sz="2400">
                <a:latin typeface="Tahoma" charset="0"/>
                <a:ea typeface="MS PGothic" charset="0"/>
              </a:rPr>
              <a:t>, </a:t>
            </a:r>
            <a:r>
              <a:rPr lang="en-US" sz="2400" smtClean="0">
                <a:latin typeface="Tahoma" charset="0"/>
                <a:ea typeface="MS PGothic" charset="0"/>
              </a:rPr>
              <a:t>quello che </a:t>
            </a:r>
            <a:r>
              <a:rPr lang="en-US" sz="2400">
                <a:latin typeface="Tahoma" charset="0"/>
                <a:ea typeface="MS PGothic" charset="0"/>
              </a:rPr>
              <a:t>esegue la stampa è il </a:t>
            </a:r>
            <a:r>
              <a:rPr lang="en-US" sz="2400" b="1">
                <a:latin typeface="Tahoma" charset="0"/>
                <a:ea typeface="MS PGothic" charset="0"/>
              </a:rPr>
              <a:t>server</a:t>
            </a:r>
            <a:endParaRPr lang="en-US" sz="2400">
              <a:latin typeface="Tahoma" charset="0"/>
              <a:ea typeface="MS PGothic" charset="0"/>
            </a:endParaRPr>
          </a:p>
        </p:txBody>
      </p:sp>
      <p:sp>
        <p:nvSpPr>
          <p:cNvPr id="1331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331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33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EDE9C0CB-AFFA-784B-98CF-BCCD05D4FA46}" type="slidenum">
              <a:rPr lang="en-US" sz="1400" u="none"/>
              <a:pPr/>
              <a:t>14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762000" y="1447800"/>
            <a:ext cx="7848600" cy="1676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- Risorse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44488" algn="ctr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ahoma" charset="0"/>
                <a:ea typeface="MS PGothic" charset="0"/>
              </a:rPr>
              <a:t>Più in generale, l'architettura client/server consiste in un </a:t>
            </a:r>
            <a:r>
              <a:rPr lang="en-US" sz="2800" b="1">
                <a:latin typeface="Tahoma" charset="0"/>
                <a:ea typeface="MS PGothic" charset="0"/>
              </a:rPr>
              <a:t>server</a:t>
            </a:r>
            <a:r>
              <a:rPr lang="en-US" sz="2800">
                <a:latin typeface="Tahoma" charset="0"/>
                <a:ea typeface="MS PGothic" charset="0"/>
              </a:rPr>
              <a:t> che mette a disposizione determinate </a:t>
            </a:r>
            <a:r>
              <a:rPr lang="en-US" sz="2800" b="1">
                <a:latin typeface="Tahoma" charset="0"/>
                <a:ea typeface="MS PGothic" charset="0"/>
              </a:rPr>
              <a:t>risorse</a:t>
            </a:r>
            <a:r>
              <a:rPr lang="en-US" sz="2800">
                <a:latin typeface="Tahoma" charset="0"/>
                <a:ea typeface="MS PGothic" charset="0"/>
              </a:rPr>
              <a:t> ed in uno o più </a:t>
            </a:r>
            <a:r>
              <a:rPr lang="en-US" sz="2800" b="1">
                <a:latin typeface="Tahoma" charset="0"/>
                <a:ea typeface="MS PGothic" charset="0"/>
              </a:rPr>
              <a:t>client</a:t>
            </a:r>
            <a:r>
              <a:rPr lang="en-US" sz="2800">
                <a:latin typeface="Tahoma" charset="0"/>
                <a:ea typeface="MS PGothic" charset="0"/>
              </a:rPr>
              <a:t> che le utilizzano</a:t>
            </a:r>
          </a:p>
          <a:p>
            <a:pPr marL="357188" indent="-344488" eaLnBrk="1" hangingPunct="1">
              <a:lnSpc>
                <a:spcPct val="90000"/>
              </a:lnSpc>
              <a:buFontTx/>
              <a:buNone/>
            </a:pPr>
            <a:endParaRPr lang="en-US" sz="2800" b="1">
              <a:latin typeface="Tahoma" charset="0"/>
              <a:ea typeface="MS PGothic" charset="0"/>
            </a:endParaRPr>
          </a:p>
          <a:p>
            <a:pPr marL="357188" indent="-344488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ahoma" charset="0"/>
                <a:ea typeface="MS PGothic" charset="0"/>
              </a:rPr>
              <a:t>Le </a:t>
            </a:r>
            <a:r>
              <a:rPr lang="en-US" sz="2800" b="1">
                <a:latin typeface="Tahoma" charset="0"/>
                <a:ea typeface="MS PGothic" charset="0"/>
              </a:rPr>
              <a:t>risorse</a:t>
            </a:r>
            <a:r>
              <a:rPr lang="en-US" sz="2800">
                <a:latin typeface="Tahoma" charset="0"/>
                <a:ea typeface="MS PGothic" charset="0"/>
              </a:rPr>
              <a:t> possono essere ad esempio:</a:t>
            </a:r>
          </a:p>
          <a:p>
            <a:pPr marL="357188" indent="-344488"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MS PGothic" charset="0"/>
              </a:rPr>
              <a:t>Stampanti, scanner, plotter ed altri dispositivi</a:t>
            </a:r>
          </a:p>
          <a:p>
            <a:pPr marL="357188" indent="-344488"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MS PGothic" charset="0"/>
              </a:rPr>
              <a:t>Archivi, banche dati</a:t>
            </a:r>
          </a:p>
          <a:p>
            <a:pPr marL="357188" indent="-344488"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MS PGothic" charset="0"/>
              </a:rPr>
              <a:t>Computer particolarmente potenti</a:t>
            </a:r>
          </a:p>
          <a:p>
            <a:pPr marL="357188" indent="-344488" eaLnBrk="1" hangingPunct="1">
              <a:lnSpc>
                <a:spcPct val="90000"/>
              </a:lnSpc>
            </a:pPr>
            <a:r>
              <a:rPr lang="en-US" sz="2800">
                <a:latin typeface="Tahoma" charset="0"/>
                <a:ea typeface="MS PGothic" charset="0"/>
              </a:rPr>
              <a:t>Applicazioni (anche giochi ...)</a:t>
            </a:r>
          </a:p>
        </p:txBody>
      </p:sp>
      <p:sp>
        <p:nvSpPr>
          <p:cNvPr id="1434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434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434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952B9638-5D06-064C-809E-0184D3C8C686}" type="slidenum">
              <a:rPr lang="en-US" sz="1400" u="none"/>
              <a:pPr/>
              <a:t>15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Paolo\AppData\Local\Microsoft\Windows\INetCache\IE\Q1L7ERGS\tablet-android-10.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508" y="1700808"/>
            <a:ext cx="1160748" cy="773832"/>
          </a:xfrm>
          <a:prstGeom prst="rect">
            <a:avLst/>
          </a:prstGeom>
          <a:noFill/>
        </p:spPr>
      </p:pic>
      <p:pic>
        <p:nvPicPr>
          <p:cNvPr id="1030" name="Picture 6" descr="C:\Users\Paolo\AppData\Local\Microsoft\Windows\INetCache\IE\ON96T2SN\p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173255" cy="1275606"/>
          </a:xfrm>
          <a:prstGeom prst="rect">
            <a:avLst/>
          </a:prstGeom>
          <a:noFill/>
        </p:spPr>
      </p:pic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Schema generico Client/Server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Reti</a:t>
            </a:r>
            <a:endParaRPr lang="en-US"/>
          </a:p>
        </p:txBody>
      </p:sp>
      <p:sp>
        <p:nvSpPr>
          <p:cNvPr id="1536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009866B-488D-2A45-85E1-AC63C30C9DAF}" type="slidenum">
              <a:rPr lang="en-US" sz="1400" u="none"/>
              <a:pPr/>
              <a:t>16</a:t>
            </a:fld>
            <a:endParaRPr lang="en-US" sz="1400" u="none"/>
          </a:p>
        </p:txBody>
      </p:sp>
      <p:sp>
        <p:nvSpPr>
          <p:cNvPr id="15366" name="server"/>
          <p:cNvSpPr>
            <a:spLocks noEditPoints="1" noChangeArrowheads="1"/>
          </p:cNvSpPr>
          <p:nvPr/>
        </p:nvSpPr>
        <p:spPr bwMode="auto">
          <a:xfrm>
            <a:off x="4286250" y="4429125"/>
            <a:ext cx="901700" cy="8778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7" name="Gruppo 21"/>
          <p:cNvGrpSpPr>
            <a:grpSpLocks/>
          </p:cNvGrpSpPr>
          <p:nvPr/>
        </p:nvGrpSpPr>
        <p:grpSpPr bwMode="auto">
          <a:xfrm>
            <a:off x="714375" y="1428750"/>
            <a:ext cx="1071563" cy="1000125"/>
            <a:chOff x="714348" y="1643050"/>
            <a:chExt cx="1071570" cy="1000132"/>
          </a:xfrm>
        </p:grpSpPr>
        <p:sp>
          <p:nvSpPr>
            <p:cNvPr id="15402" name="laptop"/>
            <p:cNvSpPr>
              <a:spLocks noEditPoints="1" noChangeArrowheads="1"/>
            </p:cNvSpPr>
            <p:nvPr/>
          </p:nvSpPr>
          <p:spPr bwMode="auto">
            <a:xfrm>
              <a:off x="714348" y="2000240"/>
              <a:ext cx="1071570" cy="64294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CasellaDiTesto 20"/>
            <p:cNvSpPr txBox="1">
              <a:spLocks noChangeArrowheads="1"/>
            </p:cNvSpPr>
            <p:nvPr/>
          </p:nvSpPr>
          <p:spPr bwMode="auto">
            <a:xfrm>
              <a:off x="857224" y="1643050"/>
              <a:ext cx="8572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u="none"/>
                <a:t>CLIENT</a:t>
              </a:r>
            </a:p>
          </p:txBody>
        </p:sp>
      </p:grpSp>
      <p:sp>
        <p:nvSpPr>
          <p:cNvPr id="15401" name="CasellaDiTesto 24"/>
          <p:cNvSpPr txBox="1">
            <a:spLocks noChangeArrowheads="1"/>
          </p:cNvSpPr>
          <p:nvPr/>
        </p:nvSpPr>
        <p:spPr bwMode="auto">
          <a:xfrm>
            <a:off x="2571750" y="1428750"/>
            <a:ext cx="857250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u="none"/>
              <a:t>CLIENT</a:t>
            </a:r>
          </a:p>
        </p:txBody>
      </p:sp>
      <p:sp>
        <p:nvSpPr>
          <p:cNvPr id="15399" name="CasellaDiTesto 27"/>
          <p:cNvSpPr txBox="1">
            <a:spLocks noChangeArrowheads="1"/>
          </p:cNvSpPr>
          <p:nvPr/>
        </p:nvSpPr>
        <p:spPr bwMode="auto">
          <a:xfrm>
            <a:off x="4286250" y="1428750"/>
            <a:ext cx="857250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u="none"/>
              <a:t>CLIENT</a:t>
            </a:r>
          </a:p>
        </p:txBody>
      </p:sp>
      <p:sp>
        <p:nvSpPr>
          <p:cNvPr id="15397" name="CasellaDiTesto 30"/>
          <p:cNvSpPr txBox="1">
            <a:spLocks noChangeArrowheads="1"/>
          </p:cNvSpPr>
          <p:nvPr/>
        </p:nvSpPr>
        <p:spPr bwMode="auto">
          <a:xfrm>
            <a:off x="5786438" y="1428750"/>
            <a:ext cx="857250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u="none"/>
              <a:t>CLIENT</a:t>
            </a:r>
          </a:p>
        </p:txBody>
      </p:sp>
      <p:grpSp>
        <p:nvGrpSpPr>
          <p:cNvPr id="15372" name="Gruppo 35"/>
          <p:cNvGrpSpPr>
            <a:grpSpLocks/>
          </p:cNvGrpSpPr>
          <p:nvPr/>
        </p:nvGrpSpPr>
        <p:grpSpPr bwMode="auto">
          <a:xfrm>
            <a:off x="2714625" y="3214688"/>
            <a:ext cx="4000500" cy="735012"/>
            <a:chOff x="2643174" y="3214686"/>
            <a:chExt cx="4000528" cy="735747"/>
          </a:xfrm>
        </p:grpSpPr>
        <p:sp>
          <p:nvSpPr>
            <p:cNvPr id="15392" name="Ovale 19"/>
            <p:cNvSpPr>
              <a:spLocks noChangeArrowheads="1"/>
            </p:cNvSpPr>
            <p:nvPr/>
          </p:nvSpPr>
          <p:spPr bwMode="auto">
            <a:xfrm>
              <a:off x="2643174" y="3214686"/>
              <a:ext cx="4000528" cy="7357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endParaRPr lang="it-IT"/>
            </a:p>
          </p:txBody>
        </p:sp>
        <p:sp>
          <p:nvSpPr>
            <p:cNvPr id="15393" name="CasellaDiTesto 34"/>
            <p:cNvSpPr txBox="1">
              <a:spLocks noChangeArrowheads="1"/>
            </p:cNvSpPr>
            <p:nvPr/>
          </p:nvSpPr>
          <p:spPr bwMode="auto">
            <a:xfrm>
              <a:off x="3571868" y="3357562"/>
              <a:ext cx="22145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400" u="none"/>
                <a:t>RETE</a:t>
              </a:r>
            </a:p>
          </p:txBody>
        </p:sp>
      </p:grpSp>
      <p:cxnSp>
        <p:nvCxnSpPr>
          <p:cNvPr id="15373" name="Connettore 2 37"/>
          <p:cNvCxnSpPr>
            <a:cxnSpLocks noChangeShapeType="1"/>
            <a:stCxn id="15402" idx="5"/>
            <a:endCxn id="15392" idx="1"/>
          </p:cNvCxnSpPr>
          <p:nvPr/>
        </p:nvCxnSpPr>
        <p:spPr bwMode="auto">
          <a:xfrm>
            <a:off x="1249363" y="2428875"/>
            <a:ext cx="2051050" cy="893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Connettore 2 39"/>
          <p:cNvCxnSpPr>
            <a:cxnSpLocks noChangeShapeType="1"/>
            <a:endCxn id="15392" idx="7"/>
          </p:cNvCxnSpPr>
          <p:nvPr/>
        </p:nvCxnSpPr>
        <p:spPr bwMode="auto">
          <a:xfrm flipH="1">
            <a:off x="6129338" y="2428875"/>
            <a:ext cx="1622425" cy="893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5" name="Connettore 2 40"/>
          <p:cNvCxnSpPr>
            <a:cxnSpLocks noChangeShapeType="1"/>
          </p:cNvCxnSpPr>
          <p:nvPr/>
        </p:nvCxnSpPr>
        <p:spPr bwMode="auto">
          <a:xfrm flipH="1">
            <a:off x="5357813" y="2428875"/>
            <a:ext cx="822325" cy="785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6" name="Connettore 2 41"/>
          <p:cNvCxnSpPr>
            <a:cxnSpLocks noChangeShapeType="1"/>
            <a:endCxn id="15392" idx="0"/>
          </p:cNvCxnSpPr>
          <p:nvPr/>
        </p:nvCxnSpPr>
        <p:spPr bwMode="auto">
          <a:xfrm>
            <a:off x="4679950" y="2428875"/>
            <a:ext cx="34925" cy="785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7" name="Connettore 2 42"/>
          <p:cNvCxnSpPr>
            <a:cxnSpLocks noChangeShapeType="1"/>
          </p:cNvCxnSpPr>
          <p:nvPr/>
        </p:nvCxnSpPr>
        <p:spPr bwMode="auto">
          <a:xfrm>
            <a:off x="2963863" y="2428875"/>
            <a:ext cx="965200" cy="785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8" name="Connettore 2 53"/>
          <p:cNvCxnSpPr>
            <a:cxnSpLocks noChangeShapeType="1"/>
            <a:stCxn id="15392" idx="4"/>
            <a:endCxn id="15366" idx="1"/>
          </p:cNvCxnSpPr>
          <p:nvPr/>
        </p:nvCxnSpPr>
        <p:spPr bwMode="auto">
          <a:xfrm rot="16200000" flipH="1">
            <a:off x="4486275" y="4178300"/>
            <a:ext cx="479425" cy="22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9" name="Connettore 2 56"/>
          <p:cNvCxnSpPr>
            <a:cxnSpLocks noChangeShapeType="1"/>
            <a:stCxn id="15386" idx="0"/>
            <a:endCxn id="15366" idx="4"/>
          </p:cNvCxnSpPr>
          <p:nvPr/>
        </p:nvCxnSpPr>
        <p:spPr bwMode="auto">
          <a:xfrm rot="16200000" flipV="1">
            <a:off x="5604669" y="4890294"/>
            <a:ext cx="479425" cy="1312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80" name="Connettore 2 58"/>
          <p:cNvCxnSpPr>
            <a:cxnSpLocks noChangeShapeType="1"/>
            <a:stCxn id="15390" idx="7"/>
            <a:endCxn id="15366" idx="6"/>
          </p:cNvCxnSpPr>
          <p:nvPr/>
        </p:nvCxnSpPr>
        <p:spPr bwMode="auto">
          <a:xfrm rot="5400000" flipH="1" flipV="1">
            <a:off x="3558382" y="5131594"/>
            <a:ext cx="552450" cy="903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5381" name="Gruppo 68"/>
          <p:cNvGrpSpPr>
            <a:grpSpLocks/>
          </p:cNvGrpSpPr>
          <p:nvPr/>
        </p:nvGrpSpPr>
        <p:grpSpPr bwMode="auto">
          <a:xfrm>
            <a:off x="2286000" y="5786438"/>
            <a:ext cx="1285875" cy="500062"/>
            <a:chOff x="1643042" y="5786454"/>
            <a:chExt cx="1285884" cy="500066"/>
          </a:xfrm>
        </p:grpSpPr>
        <p:sp>
          <p:nvSpPr>
            <p:cNvPr id="15390" name="Ovale 16"/>
            <p:cNvSpPr>
              <a:spLocks noChangeArrowheads="1"/>
            </p:cNvSpPr>
            <p:nvPr/>
          </p:nvSpPr>
          <p:spPr bwMode="auto">
            <a:xfrm>
              <a:off x="1643042" y="5786454"/>
              <a:ext cx="1285884" cy="5000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endParaRPr lang="it-IT"/>
            </a:p>
          </p:txBody>
        </p:sp>
        <p:sp>
          <p:nvSpPr>
            <p:cNvPr id="15391" name="CasellaDiTesto 67"/>
            <p:cNvSpPr txBox="1">
              <a:spLocks noChangeArrowheads="1"/>
            </p:cNvSpPr>
            <p:nvPr/>
          </p:nvSpPr>
          <p:spPr bwMode="auto">
            <a:xfrm>
              <a:off x="1714480" y="5857892"/>
              <a:ext cx="1143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u="none"/>
                <a:t>RISORSA</a:t>
              </a:r>
            </a:p>
          </p:txBody>
        </p:sp>
      </p:grpSp>
      <p:grpSp>
        <p:nvGrpSpPr>
          <p:cNvPr id="15382" name="Gruppo 69"/>
          <p:cNvGrpSpPr>
            <a:grpSpLocks/>
          </p:cNvGrpSpPr>
          <p:nvPr/>
        </p:nvGrpSpPr>
        <p:grpSpPr bwMode="auto">
          <a:xfrm>
            <a:off x="4078288" y="5786438"/>
            <a:ext cx="1285875" cy="500062"/>
            <a:chOff x="1643042" y="5786454"/>
            <a:chExt cx="1285884" cy="500066"/>
          </a:xfrm>
        </p:grpSpPr>
        <p:sp>
          <p:nvSpPr>
            <p:cNvPr id="15388" name="Ovale 70"/>
            <p:cNvSpPr>
              <a:spLocks noChangeArrowheads="1"/>
            </p:cNvSpPr>
            <p:nvPr/>
          </p:nvSpPr>
          <p:spPr bwMode="auto">
            <a:xfrm>
              <a:off x="1643042" y="5786454"/>
              <a:ext cx="1285884" cy="5000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endParaRPr lang="it-IT"/>
            </a:p>
          </p:txBody>
        </p:sp>
        <p:sp>
          <p:nvSpPr>
            <p:cNvPr id="15389" name="CasellaDiTesto 71"/>
            <p:cNvSpPr txBox="1">
              <a:spLocks noChangeArrowheads="1"/>
            </p:cNvSpPr>
            <p:nvPr/>
          </p:nvSpPr>
          <p:spPr bwMode="auto">
            <a:xfrm>
              <a:off x="1714480" y="5857892"/>
              <a:ext cx="1143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u="none"/>
                <a:t>RISORSA</a:t>
              </a:r>
            </a:p>
          </p:txBody>
        </p:sp>
      </p:grpSp>
      <p:grpSp>
        <p:nvGrpSpPr>
          <p:cNvPr id="15383" name="Gruppo 72"/>
          <p:cNvGrpSpPr>
            <a:grpSpLocks/>
          </p:cNvGrpSpPr>
          <p:nvPr/>
        </p:nvGrpSpPr>
        <p:grpSpPr bwMode="auto">
          <a:xfrm>
            <a:off x="5857875" y="5786438"/>
            <a:ext cx="1285875" cy="500062"/>
            <a:chOff x="1643042" y="5786454"/>
            <a:chExt cx="1285884" cy="500066"/>
          </a:xfrm>
        </p:grpSpPr>
        <p:sp>
          <p:nvSpPr>
            <p:cNvPr id="15386" name="Ovale 73"/>
            <p:cNvSpPr>
              <a:spLocks noChangeArrowheads="1"/>
            </p:cNvSpPr>
            <p:nvPr/>
          </p:nvSpPr>
          <p:spPr bwMode="auto">
            <a:xfrm>
              <a:off x="1643042" y="5786454"/>
              <a:ext cx="1285884" cy="5000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endParaRPr lang="it-IT"/>
            </a:p>
          </p:txBody>
        </p:sp>
        <p:sp>
          <p:nvSpPr>
            <p:cNvPr id="15387" name="CasellaDiTesto 74"/>
            <p:cNvSpPr txBox="1">
              <a:spLocks noChangeArrowheads="1"/>
            </p:cNvSpPr>
            <p:nvPr/>
          </p:nvSpPr>
          <p:spPr bwMode="auto">
            <a:xfrm>
              <a:off x="1714480" y="5857892"/>
              <a:ext cx="1143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u="none"/>
                <a:t>RISORSA</a:t>
              </a:r>
            </a:p>
          </p:txBody>
        </p:sp>
      </p:grpSp>
      <p:sp>
        <p:nvSpPr>
          <p:cNvPr id="15384" name="CasellaDiTesto 20"/>
          <p:cNvSpPr txBox="1">
            <a:spLocks noChangeArrowheads="1"/>
          </p:cNvSpPr>
          <p:nvPr/>
        </p:nvSpPr>
        <p:spPr bwMode="auto">
          <a:xfrm>
            <a:off x="3419475" y="4724400"/>
            <a:ext cx="936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500" u="none"/>
              <a:t>SERVER</a:t>
            </a:r>
          </a:p>
        </p:txBody>
      </p:sp>
      <p:pic>
        <p:nvPicPr>
          <p:cNvPr id="2" name="Picture 2" descr="C:\Users\Paolo\AppData\Local\Microsoft\Windows\INetCache\IE\AL362PTW\1200px-PS4-Console-wDS4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20272" y="1628800"/>
            <a:ext cx="1583575" cy="793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85" name="Connettore 2 58"/>
          <p:cNvCxnSpPr>
            <a:cxnSpLocks noChangeShapeType="1"/>
            <a:stCxn id="15388" idx="0"/>
          </p:cNvCxnSpPr>
          <p:nvPr/>
        </p:nvCxnSpPr>
        <p:spPr bwMode="auto">
          <a:xfrm flipV="1">
            <a:off x="4721225" y="5300663"/>
            <a:ext cx="4763" cy="485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26" name="Picture 2" descr="C:\Users\Paolo\AppData\Local\Microsoft\Windows\INetCache\IE\ON96T2SN\744px-Smartphone_icon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556792"/>
            <a:ext cx="768888" cy="1087192"/>
          </a:xfrm>
          <a:prstGeom prst="rect">
            <a:avLst/>
          </a:prstGeom>
          <a:noFill/>
        </p:spPr>
      </p:pic>
      <p:sp>
        <p:nvSpPr>
          <p:cNvPr id="15395" name="CasellaDiTesto 33"/>
          <p:cNvSpPr txBox="1">
            <a:spLocks noChangeArrowheads="1"/>
          </p:cNvSpPr>
          <p:nvPr/>
        </p:nvSpPr>
        <p:spPr bwMode="auto">
          <a:xfrm>
            <a:off x="7358063" y="1428750"/>
            <a:ext cx="857250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u="none"/>
              <a:t>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- Esempi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549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MS PGothic" charset="0"/>
              </a:rPr>
              <a:t>Esempi di architettura C/S:</a:t>
            </a:r>
          </a:p>
          <a:p>
            <a:pPr eaLnBrk="1" hangingPunct="1"/>
            <a:r>
              <a:rPr lang="en-US">
                <a:latin typeface="Tahoma" charset="0"/>
                <a:ea typeface="MS PGothic" charset="0"/>
              </a:rPr>
              <a:t>Siti Web</a:t>
            </a:r>
          </a:p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DNS (Domain Name System)</a:t>
            </a:r>
          </a:p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Motori </a:t>
            </a:r>
            <a:r>
              <a:rPr lang="en-US">
                <a:latin typeface="Tahoma" charset="0"/>
                <a:ea typeface="MS PGothic" charset="0"/>
              </a:rPr>
              <a:t>di ricerca</a:t>
            </a:r>
          </a:p>
          <a:p>
            <a:pPr eaLnBrk="1" hangingPunct="1"/>
            <a:r>
              <a:rPr lang="en-US">
                <a:latin typeface="Tahoma" charset="0"/>
                <a:ea typeface="MS PGothic" charset="0"/>
              </a:rPr>
              <a:t>Posta elettronica</a:t>
            </a:r>
          </a:p>
          <a:p>
            <a:pPr eaLnBrk="1" hangingPunct="1"/>
            <a:r>
              <a:rPr lang="en-US">
                <a:latin typeface="Tahoma" charset="0"/>
                <a:ea typeface="MS PGothic" charset="0"/>
              </a:rPr>
              <a:t>Servizi Cloud</a:t>
            </a:r>
          </a:p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Giochi in rete</a:t>
            </a:r>
          </a:p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Commercio elettronico</a:t>
            </a:r>
          </a:p>
        </p:txBody>
      </p:sp>
      <p:sp>
        <p:nvSpPr>
          <p:cNvPr id="1638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638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63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0CDEC5D-9607-D948-9D93-0999C28315A5}" type="slidenum">
              <a:rPr lang="en-US" sz="1400" u="none"/>
              <a:pPr/>
              <a:t>17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- Esempi</a:t>
            </a:r>
            <a:endParaRPr lang="en-US" sz="6000">
              <a:latin typeface="Tahoma" charset="0"/>
              <a:ea typeface="MS PGothic" charset="0"/>
            </a:endParaRPr>
          </a:p>
        </p:txBody>
      </p:sp>
      <p:sp>
        <p:nvSpPr>
          <p:cNvPr id="1741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741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741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E887948-C014-4B42-95E7-9A58F73A2D3E}" type="slidenum">
              <a:rPr lang="en-US" sz="1400" u="none"/>
              <a:pPr/>
              <a:t>18</a:t>
            </a:fld>
            <a:endParaRPr lang="en-US" sz="1400" u="none"/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44488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none"/>
              <a:t>Le slide seguenti riportano alcuni esempi di </a:t>
            </a:r>
            <a:r>
              <a:rPr lang="en-US" b="1" u="none"/>
              <a:t>dialogo fra un Client ed un Server </a:t>
            </a:r>
            <a:r>
              <a:rPr lang="en-US" u="none"/>
              <a:t>per realizzare un determinato servizio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none"/>
              <a:t>Il dialogo si svolge attraverso uno </a:t>
            </a:r>
            <a:r>
              <a:rPr lang="en-US" b="1" u="none"/>
              <a:t>scambio di messaggi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none"/>
              <a:t>Tali messaggi devono seguire delle regole ben precise, che costituiscono un </a:t>
            </a:r>
            <a:r>
              <a:rPr lang="en-US" b="1" u="none"/>
              <a:t>protocollo</a:t>
            </a:r>
            <a:r>
              <a:rPr lang="en-US" u="none"/>
              <a:t> di comunicazione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- Stampa</a:t>
            </a:r>
            <a:endParaRPr lang="en-US" sz="6000">
              <a:latin typeface="Tahoma" charset="0"/>
              <a:ea typeface="MS PGothic" charset="0"/>
            </a:endParaRPr>
          </a:p>
        </p:txBody>
      </p:sp>
      <p:sp>
        <p:nvSpPr>
          <p:cNvPr id="18435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843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843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1DA8D086-F514-D547-AC6D-5FE77EBAFDA0}" type="slidenum">
              <a:rPr lang="en-US" sz="1400" u="none"/>
              <a:pPr/>
              <a:t>19</a:t>
            </a:fld>
            <a:endParaRPr lang="en-US" sz="1400" u="none"/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19050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Client</a:t>
            </a:r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60198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Server</a:t>
            </a:r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4191000" cy="411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2000" u="none"/>
              <a:t>Stampa il documento "prova.doc"</a:t>
            </a:r>
            <a:endParaRPr lang="en-US" sz="2400" u="none"/>
          </a:p>
        </p:txBody>
      </p:sp>
      <p:sp>
        <p:nvSpPr>
          <p:cNvPr id="18441" name="Line 20"/>
          <p:cNvSpPr>
            <a:spLocks noChangeShapeType="1"/>
          </p:cNvSpPr>
          <p:nvPr/>
        </p:nvSpPr>
        <p:spPr bwMode="auto">
          <a:xfrm>
            <a:off x="4570413" y="2667000"/>
            <a:ext cx="1830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2" name="Line 21"/>
          <p:cNvSpPr>
            <a:spLocks noChangeShapeType="1"/>
          </p:cNvSpPr>
          <p:nvPr/>
        </p:nvSpPr>
        <p:spPr bwMode="auto">
          <a:xfrm flipH="1">
            <a:off x="2590800" y="35052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4648200" y="3338513"/>
            <a:ext cx="3886200" cy="31908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Stampa "prova.doc" accodata </a:t>
            </a:r>
          </a:p>
        </p:txBody>
      </p:sp>
      <p:sp>
        <p:nvSpPr>
          <p:cNvPr id="18444" name="Text Box 23"/>
          <p:cNvSpPr txBox="1">
            <a:spLocks noChangeArrowheads="1"/>
          </p:cNvSpPr>
          <p:nvPr/>
        </p:nvSpPr>
        <p:spPr bwMode="auto">
          <a:xfrm>
            <a:off x="4648200" y="3962400"/>
            <a:ext cx="3886200" cy="3190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Stampa "prova.doc" iniziata </a:t>
            </a:r>
          </a:p>
        </p:txBody>
      </p:sp>
      <p:sp>
        <p:nvSpPr>
          <p:cNvPr id="18445" name="Line 24"/>
          <p:cNvSpPr>
            <a:spLocks noChangeShapeType="1"/>
          </p:cNvSpPr>
          <p:nvPr/>
        </p:nvSpPr>
        <p:spPr bwMode="auto">
          <a:xfrm flipH="1">
            <a:off x="2590800" y="4116388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6" name="Text Box 25"/>
          <p:cNvSpPr txBox="1">
            <a:spLocks noChangeArrowheads="1"/>
          </p:cNvSpPr>
          <p:nvPr/>
        </p:nvSpPr>
        <p:spPr bwMode="auto">
          <a:xfrm>
            <a:off x="4648200" y="4572000"/>
            <a:ext cx="3886200" cy="6873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Stampa "prova.doc" interrotta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2000" u="none"/>
              <a:t>Terminata la carta </a:t>
            </a:r>
          </a:p>
        </p:txBody>
      </p:sp>
      <p:sp>
        <p:nvSpPr>
          <p:cNvPr id="18447" name="Line 26"/>
          <p:cNvSpPr>
            <a:spLocks noChangeShapeType="1"/>
          </p:cNvSpPr>
          <p:nvPr/>
        </p:nvSpPr>
        <p:spPr bwMode="auto">
          <a:xfrm flipH="1">
            <a:off x="2590800" y="49530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8" name="Text Box 28"/>
          <p:cNvSpPr txBox="1">
            <a:spLocks noChangeArrowheads="1"/>
          </p:cNvSpPr>
          <p:nvPr/>
        </p:nvSpPr>
        <p:spPr bwMode="auto">
          <a:xfrm>
            <a:off x="304800" y="5373688"/>
            <a:ext cx="4191000" cy="4111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r>
              <a:rPr lang="en-US" sz="2000" u="none"/>
              <a:t>Annulla stampa documento</a:t>
            </a:r>
            <a:endParaRPr lang="en-US" sz="2400" u="none"/>
          </a:p>
        </p:txBody>
      </p:sp>
      <p:sp>
        <p:nvSpPr>
          <p:cNvPr id="18449" name="Text Box 29"/>
          <p:cNvSpPr txBox="1">
            <a:spLocks noChangeArrowheads="1"/>
          </p:cNvSpPr>
          <p:nvPr/>
        </p:nvSpPr>
        <p:spPr bwMode="auto">
          <a:xfrm>
            <a:off x="4724400" y="5929313"/>
            <a:ext cx="3886200" cy="31908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Stampa "prova.doc" annullata</a:t>
            </a:r>
          </a:p>
        </p:txBody>
      </p:sp>
      <p:sp>
        <p:nvSpPr>
          <p:cNvPr id="18450" name="Line 30"/>
          <p:cNvSpPr>
            <a:spLocks noChangeShapeType="1"/>
          </p:cNvSpPr>
          <p:nvPr/>
        </p:nvSpPr>
        <p:spPr bwMode="auto">
          <a:xfrm flipH="1">
            <a:off x="2667000" y="6094413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4572000" y="5589588"/>
            <a:ext cx="1830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Panoramica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  <a:ea typeface="MS PGothic" charset="0"/>
            </a:endParaRPr>
          </a:p>
          <a:p>
            <a:pPr eaLnBrk="1" hangingPunct="1"/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307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07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0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3D8FD23F-6760-A247-BDAD-EB5649865330}" type="slidenum">
              <a:rPr lang="en-US" sz="1400" u="none"/>
              <a:pPr/>
              <a:t>2</a:t>
            </a:fld>
            <a:endParaRPr lang="en-US" sz="1400" u="none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609600" y="12954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3" action="ppaction://hlinksldjump"/>
              </a:rPr>
              <a:t>Che cos</a:t>
            </a:r>
            <a:r>
              <a:rPr lang="ja-JP" altLang="en-US" sz="2400" u="none">
                <a:hlinkClick r:id="rId3" action="ppaction://hlinksldjump"/>
              </a:rPr>
              <a:t>’</a:t>
            </a:r>
            <a:r>
              <a:rPr lang="en-US" altLang="ja-JP" sz="2400" u="none">
                <a:hlinkClick r:id="rId3" action="ppaction://hlinksldjump"/>
              </a:rPr>
              <a:t>è una rete</a:t>
            </a:r>
            <a:endParaRPr lang="en-US" altLang="ja-JP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4" action="ppaction://hlinksldjump"/>
              </a:rPr>
              <a:t>Classificazione delle reti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5" action="ppaction://hlinksldjump"/>
              </a:rPr>
              <a:t>Internet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6" action="ppaction://hlinksldjump"/>
              </a:rPr>
              <a:t>Architettura </a:t>
            </a:r>
            <a:r>
              <a:rPr lang="en-US" sz="2400" u="none" smtClean="0">
                <a:hlinkClick r:id="rId6" action="ppaction://hlinksldjump"/>
              </a:rPr>
              <a:t>client/server</a:t>
            </a:r>
            <a:endParaRPr lang="en-US" sz="2400" u="none" smtClean="0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 smtClean="0">
                <a:hlinkClick r:id="rId7" action="ppaction://hlinksldjump"/>
              </a:rPr>
              <a:t>Servizi Cloud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8" action="ppaction://hlinksldjump"/>
              </a:rPr>
              <a:t>Download, upload, peer-to-peer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9" action="ppaction://hlinksldjump"/>
              </a:rPr>
              <a:t>Velocità di trasferimento</a:t>
            </a:r>
            <a:endParaRPr lang="en-US" sz="2400" u="none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4800600" y="12954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0" action="ppaction://hlinksldjump"/>
              </a:rPr>
              <a:t>Accesso alle reti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1" action="ppaction://hlinksldjump"/>
              </a:rPr>
              <a:t>Ipertesti e WWW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2" action="ppaction://hlinksldjump"/>
              </a:rPr>
              <a:t>I Browser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3" action="ppaction://hlinksldjump"/>
              </a:rPr>
              <a:t>I motori di ricerca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4" action="ppaction://hlinksldjump"/>
              </a:rPr>
              <a:t>Comunicazione in rete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5" action="ppaction://hlinksldjump"/>
              </a:rPr>
              <a:t>Comunità virtuali</a:t>
            </a:r>
            <a:endParaRPr lang="en-US" sz="2400" u="none"/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u="none">
                <a:hlinkClick r:id="rId16" action="ppaction://hlinksldjump"/>
              </a:rPr>
              <a:t>La sicurezza in rete</a:t>
            </a:r>
            <a:endParaRPr lang="en-US" sz="2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– DNS</a:t>
            </a:r>
            <a:endParaRPr lang="en-US" sz="6000">
              <a:latin typeface="Tahoma" charset="0"/>
              <a:ea typeface="MS PGothic" charset="0"/>
            </a:endParaRPr>
          </a:p>
        </p:txBody>
      </p:sp>
      <p:sp>
        <p:nvSpPr>
          <p:cNvPr id="21507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1508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150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E6FD79C-0C04-6544-BE6E-34FF24D95919}" type="slidenum">
              <a:rPr lang="en-US" sz="1400" u="none"/>
              <a:pPr/>
              <a:t>20</a:t>
            </a:fld>
            <a:endParaRPr lang="en-US" sz="1400" u="none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19050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Client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60198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Server</a:t>
            </a: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4191000" cy="411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u="none"/>
              <a:t>www.istruzione.it</a:t>
            </a:r>
          </a:p>
        </p:txBody>
      </p:sp>
      <p:sp>
        <p:nvSpPr>
          <p:cNvPr id="21513" name="Line 6"/>
          <p:cNvSpPr>
            <a:spLocks noChangeShapeType="1"/>
          </p:cNvSpPr>
          <p:nvPr/>
        </p:nvSpPr>
        <p:spPr bwMode="auto">
          <a:xfrm>
            <a:off x="4570413" y="2743200"/>
            <a:ext cx="1830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4" name="Line 7"/>
          <p:cNvSpPr>
            <a:spLocks noChangeShapeType="1"/>
          </p:cNvSpPr>
          <p:nvPr/>
        </p:nvSpPr>
        <p:spPr bwMode="auto">
          <a:xfrm flipH="1">
            <a:off x="2590800" y="34925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4648200" y="3325813"/>
            <a:ext cx="38862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u="none"/>
              <a:t>89.97.132.192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– Sito Web</a:t>
            </a:r>
            <a:endParaRPr lang="en-US" sz="6000">
              <a:latin typeface="Tahoma" charset="0"/>
              <a:ea typeface="MS PGothic" charset="0"/>
            </a:endParaRPr>
          </a:p>
        </p:txBody>
      </p:sp>
      <p:sp>
        <p:nvSpPr>
          <p:cNvPr id="19459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19460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1946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3E19767-4FD5-8B4B-9682-1C6E86EE0FAD}" type="slidenum">
              <a:rPr lang="en-US" sz="1400" u="none"/>
              <a:pPr/>
              <a:t>21</a:t>
            </a:fld>
            <a:endParaRPr lang="en-US" sz="1400" u="none"/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19050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Client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60198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Server</a:t>
            </a:r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304800" y="2349500"/>
            <a:ext cx="4191000" cy="411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u="none"/>
              <a:t>www.istruzione.it/studenti/</a:t>
            </a:r>
            <a:endParaRPr lang="en-US" sz="2400" u="none"/>
          </a:p>
        </p:txBody>
      </p:sp>
      <p:sp>
        <p:nvSpPr>
          <p:cNvPr id="19465" name="Line 6"/>
          <p:cNvSpPr>
            <a:spLocks noChangeShapeType="1"/>
          </p:cNvSpPr>
          <p:nvPr/>
        </p:nvSpPr>
        <p:spPr bwMode="auto">
          <a:xfrm>
            <a:off x="4570413" y="2578100"/>
            <a:ext cx="1830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6" name="Line 7"/>
          <p:cNvSpPr>
            <a:spLocks noChangeShapeType="1"/>
          </p:cNvSpPr>
          <p:nvPr/>
        </p:nvSpPr>
        <p:spPr bwMode="auto">
          <a:xfrm flipH="1">
            <a:off x="2590800" y="323532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4648200" y="3068638"/>
            <a:ext cx="3886200" cy="31908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Pagina web richiesta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323850" y="3789363"/>
            <a:ext cx="4191000" cy="4111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u="none"/>
              <a:t>www.istruzione.it/studenti/link1/</a:t>
            </a:r>
            <a:endParaRPr lang="en-US" sz="2400" u="none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>
            <a:off x="4643438" y="4005263"/>
            <a:ext cx="1830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0" name="Line 19"/>
          <p:cNvSpPr>
            <a:spLocks noChangeShapeType="1"/>
          </p:cNvSpPr>
          <p:nvPr/>
        </p:nvSpPr>
        <p:spPr bwMode="auto">
          <a:xfrm flipH="1">
            <a:off x="2627313" y="4748213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4684713" y="4581525"/>
            <a:ext cx="3886200" cy="3190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Pagina web richiesta</a:t>
            </a:r>
          </a:p>
        </p:txBody>
      </p:sp>
      <p:sp>
        <p:nvSpPr>
          <p:cNvPr id="19472" name="Text Box 21"/>
          <p:cNvSpPr txBox="1">
            <a:spLocks noChangeArrowheads="1"/>
          </p:cNvSpPr>
          <p:nvPr/>
        </p:nvSpPr>
        <p:spPr bwMode="auto">
          <a:xfrm>
            <a:off x="323850" y="5249863"/>
            <a:ext cx="4191000" cy="4111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u="none"/>
              <a:t>www.istruzione.it/stu</a:t>
            </a:r>
            <a:r>
              <a:rPr lang="en-US" sz="2000" b="1" u="none">
                <a:solidFill>
                  <a:srgbClr val="0000FF"/>
                </a:solidFill>
              </a:rPr>
              <a:t>dd</a:t>
            </a:r>
            <a:r>
              <a:rPr lang="en-US" sz="2000" u="none"/>
              <a:t>enti/</a:t>
            </a:r>
            <a:endParaRPr lang="en-US" sz="2400" u="none"/>
          </a:p>
        </p:txBody>
      </p:sp>
      <p:sp>
        <p:nvSpPr>
          <p:cNvPr id="19473" name="Line 22"/>
          <p:cNvSpPr>
            <a:spLocks noChangeShapeType="1"/>
          </p:cNvSpPr>
          <p:nvPr/>
        </p:nvSpPr>
        <p:spPr bwMode="auto">
          <a:xfrm>
            <a:off x="4643438" y="5465763"/>
            <a:ext cx="1830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 flipH="1">
            <a:off x="2627313" y="6156325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4684713" y="5989638"/>
            <a:ext cx="3886200" cy="31908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70000"/>
              </a:lnSpc>
            </a:pPr>
            <a:r>
              <a:rPr lang="en-US" sz="2000" u="none"/>
              <a:t>404 File not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Architettura C/S – Google</a:t>
            </a:r>
            <a:endParaRPr lang="en-US" sz="6000">
              <a:latin typeface="Tahoma" charset="0"/>
              <a:ea typeface="MS PGothic" charset="0"/>
            </a:endParaRPr>
          </a:p>
        </p:txBody>
      </p:sp>
      <p:sp>
        <p:nvSpPr>
          <p:cNvPr id="20483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048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048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BAD4A1C6-A821-864C-B045-C5FB4F7D6C27}" type="slidenum">
              <a:rPr lang="en-US" sz="1400" u="none"/>
              <a:pPr/>
              <a:t>22</a:t>
            </a:fld>
            <a:endParaRPr lang="en-US" sz="1400" u="none"/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19050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Client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019800" y="1455738"/>
            <a:ext cx="1219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u="none"/>
              <a:t>Server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4191000" cy="4111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u="none"/>
              <a:t>Serie di parole chiave</a:t>
            </a:r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4570413" y="2743200"/>
            <a:ext cx="1830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0" name="Line 7"/>
          <p:cNvSpPr>
            <a:spLocks noChangeShapeType="1"/>
          </p:cNvSpPr>
          <p:nvPr/>
        </p:nvSpPr>
        <p:spPr bwMode="auto">
          <a:xfrm flipH="1">
            <a:off x="2590800" y="34925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4648200" y="3325813"/>
            <a:ext cx="3886200" cy="6572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u="none"/>
              <a:t>Pagina web contenente la lista di link alle pagine selezionate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253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253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49F2AFD-2F95-1447-95EE-AB1706B50BDD}" type="slidenum">
              <a:rPr lang="en-US" sz="1400" u="none"/>
              <a:pPr/>
              <a:t>23</a:t>
            </a:fld>
            <a:endParaRPr lang="en-US" sz="1400" u="none"/>
          </a:p>
        </p:txBody>
      </p:sp>
      <p:grpSp>
        <p:nvGrpSpPr>
          <p:cNvPr id="22533" name="Group 48"/>
          <p:cNvGrpSpPr>
            <a:grpSpLocks/>
          </p:cNvGrpSpPr>
          <p:nvPr/>
        </p:nvGrpSpPr>
        <p:grpSpPr bwMode="auto">
          <a:xfrm>
            <a:off x="539750" y="260350"/>
            <a:ext cx="8208963" cy="2089150"/>
            <a:chOff x="340" y="164"/>
            <a:chExt cx="5171" cy="1316"/>
          </a:xfrm>
        </p:grpSpPr>
        <p:sp>
          <p:nvSpPr>
            <p:cNvPr id="22559" name="Rectangle 16"/>
            <p:cNvSpPr>
              <a:spLocks noChangeArrowheads="1"/>
            </p:cNvSpPr>
            <p:nvPr/>
          </p:nvSpPr>
          <p:spPr bwMode="auto">
            <a:xfrm>
              <a:off x="431" y="164"/>
              <a:ext cx="494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2400" u="none"/>
                <a:t>Invio di un'email da </a:t>
              </a:r>
              <a:r>
                <a:rPr lang="en-US" sz="2400" b="1" u="none"/>
                <a:t>a@libero.it </a:t>
              </a:r>
              <a:r>
                <a:rPr lang="en-US" sz="2400" b="1" u="none">
                  <a:sym typeface="Wingdings" charset="0"/>
                </a:rPr>
                <a:t></a:t>
              </a:r>
              <a:r>
                <a:rPr lang="en-US" sz="2400" u="none"/>
                <a:t> </a:t>
              </a:r>
              <a:r>
                <a:rPr lang="en-US" sz="2400" b="1" u="none"/>
                <a:t>b@poste.it </a:t>
              </a:r>
            </a:p>
          </p:txBody>
        </p:sp>
        <p:grpSp>
          <p:nvGrpSpPr>
            <p:cNvPr id="22560" name="Group 47"/>
            <p:cNvGrpSpPr>
              <a:grpSpLocks/>
            </p:cNvGrpSpPr>
            <p:nvPr/>
          </p:nvGrpSpPr>
          <p:grpSpPr bwMode="auto">
            <a:xfrm>
              <a:off x="340" y="618"/>
              <a:ext cx="5171" cy="862"/>
              <a:chOff x="340" y="618"/>
              <a:chExt cx="5171" cy="862"/>
            </a:xfrm>
          </p:grpSpPr>
          <p:sp>
            <p:nvSpPr>
              <p:cNvPr id="22561" name="laptop"/>
              <p:cNvSpPr>
                <a:spLocks noEditPoints="1" noChangeArrowheads="1"/>
              </p:cNvSpPr>
              <p:nvPr/>
            </p:nvSpPr>
            <p:spPr bwMode="auto">
              <a:xfrm>
                <a:off x="340" y="935"/>
                <a:ext cx="771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54 w 21600"/>
                  <a:gd name="T25" fmla="*/ 1863 h 21600"/>
                  <a:gd name="T26" fmla="*/ 17314 w 21600"/>
                  <a:gd name="T27" fmla="*/ 123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aptop"/>
              <p:cNvSpPr>
                <a:spLocks noEditPoints="1" noChangeArrowheads="1"/>
              </p:cNvSpPr>
              <p:nvPr/>
            </p:nvSpPr>
            <p:spPr bwMode="auto">
              <a:xfrm>
                <a:off x="4649" y="935"/>
                <a:ext cx="771" cy="5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54 w 21600"/>
                  <a:gd name="T25" fmla="*/ 1863 h 21600"/>
                  <a:gd name="T26" fmla="*/ 17314 w 21600"/>
                  <a:gd name="T27" fmla="*/ 123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Rectangle 11"/>
              <p:cNvSpPr>
                <a:spLocks noChangeArrowheads="1"/>
              </p:cNvSpPr>
              <p:nvPr/>
            </p:nvSpPr>
            <p:spPr bwMode="auto">
              <a:xfrm>
                <a:off x="385" y="663"/>
                <a:ext cx="771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algn="l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2400" u="none"/>
                  <a:t>CLIENT </a:t>
                </a:r>
                <a:r>
                  <a:rPr lang="en-US" sz="2400" b="1" u="none"/>
                  <a:t>a</a:t>
                </a:r>
                <a:endParaRPr lang="en-US" sz="2400" u="none"/>
              </a:p>
            </p:txBody>
          </p:sp>
          <p:sp>
            <p:nvSpPr>
              <p:cNvPr id="235538" name="Letter"/>
              <p:cNvSpPr>
                <a:spLocks noEditPoints="1" noChangeArrowheads="1"/>
              </p:cNvSpPr>
              <p:nvPr/>
            </p:nvSpPr>
            <p:spPr bwMode="auto">
              <a:xfrm>
                <a:off x="2472" y="709"/>
                <a:ext cx="817" cy="3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14 w 21600"/>
                  <a:gd name="T25" fmla="*/ 9223 h 21600"/>
                  <a:gd name="T26" fmla="*/ 17502 w 21600"/>
                  <a:gd name="T27" fmla="*/ 1838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14" y="0"/>
                    </a:moveTo>
                    <a:lnTo>
                      <a:pt x="21600" y="0"/>
                    </a:lnTo>
                    <a:lnTo>
                      <a:pt x="21600" y="21628"/>
                    </a:lnTo>
                    <a:lnTo>
                      <a:pt x="14" y="21628"/>
                    </a:lnTo>
                    <a:lnTo>
                      <a:pt x="14" y="0"/>
                    </a:lnTo>
                    <a:close/>
                  </a:path>
                  <a:path w="21600" h="21600" extrusionOk="0">
                    <a:moveTo>
                      <a:pt x="18476" y="2035"/>
                    </a:moveTo>
                    <a:lnTo>
                      <a:pt x="20539" y="2035"/>
                    </a:lnTo>
                    <a:lnTo>
                      <a:pt x="20539" y="6559"/>
                    </a:lnTo>
                    <a:lnTo>
                      <a:pt x="18476" y="6559"/>
                    </a:lnTo>
                    <a:lnTo>
                      <a:pt x="18476" y="2035"/>
                    </a:lnTo>
                    <a:close/>
                  </a:path>
                  <a:path w="21600" h="21600" extrusionOk="0">
                    <a:moveTo>
                      <a:pt x="884" y="2092"/>
                    </a:moveTo>
                    <a:lnTo>
                      <a:pt x="7425" y="2092"/>
                    </a:lnTo>
                    <a:lnTo>
                      <a:pt x="7425" y="2770"/>
                    </a:lnTo>
                    <a:lnTo>
                      <a:pt x="884" y="2770"/>
                    </a:lnTo>
                    <a:lnTo>
                      <a:pt x="884" y="2092"/>
                    </a:lnTo>
                    <a:close/>
                  </a:path>
                  <a:path w="21600" h="21600" extrusionOk="0">
                    <a:moveTo>
                      <a:pt x="884" y="3109"/>
                    </a:moveTo>
                    <a:lnTo>
                      <a:pt x="7425" y="3109"/>
                    </a:lnTo>
                    <a:lnTo>
                      <a:pt x="7425" y="3788"/>
                    </a:lnTo>
                    <a:lnTo>
                      <a:pt x="884" y="3788"/>
                    </a:lnTo>
                    <a:lnTo>
                      <a:pt x="884" y="3109"/>
                    </a:lnTo>
                    <a:close/>
                  </a:path>
                  <a:path w="21600" h="21600" extrusionOk="0">
                    <a:moveTo>
                      <a:pt x="884" y="4127"/>
                    </a:moveTo>
                    <a:lnTo>
                      <a:pt x="7425" y="4127"/>
                    </a:lnTo>
                    <a:lnTo>
                      <a:pt x="7425" y="4806"/>
                    </a:lnTo>
                    <a:lnTo>
                      <a:pt x="884" y="4806"/>
                    </a:lnTo>
                    <a:lnTo>
                      <a:pt x="884" y="4127"/>
                    </a:lnTo>
                    <a:close/>
                  </a:path>
                  <a:path w="21600" h="21600" extrusionOk="0">
                    <a:moveTo>
                      <a:pt x="5127" y="5145"/>
                    </a:moveTo>
                    <a:lnTo>
                      <a:pt x="7425" y="5145"/>
                    </a:lnTo>
                    <a:lnTo>
                      <a:pt x="7425" y="5824"/>
                    </a:lnTo>
                    <a:lnTo>
                      <a:pt x="5127" y="5824"/>
                    </a:lnTo>
                    <a:lnTo>
                      <a:pt x="5127" y="5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19"/>
              <p:cNvSpPr>
                <a:spLocks noChangeShapeType="1"/>
              </p:cNvSpPr>
              <p:nvPr/>
            </p:nvSpPr>
            <p:spPr bwMode="auto">
              <a:xfrm flipV="1">
                <a:off x="1020" y="890"/>
                <a:ext cx="1406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66" name="Line 20"/>
              <p:cNvSpPr>
                <a:spLocks noChangeShapeType="1"/>
              </p:cNvSpPr>
              <p:nvPr/>
            </p:nvSpPr>
            <p:spPr bwMode="auto">
              <a:xfrm>
                <a:off x="3334" y="890"/>
                <a:ext cx="1360" cy="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67" name="Rectangle 12"/>
              <p:cNvSpPr>
                <a:spLocks noChangeArrowheads="1"/>
              </p:cNvSpPr>
              <p:nvPr/>
            </p:nvSpPr>
            <p:spPr bwMode="auto">
              <a:xfrm>
                <a:off x="4695" y="618"/>
                <a:ext cx="816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algn="l">
                  <a:lnSpc>
                    <a:spcPct val="130000"/>
                  </a:lnSpc>
                  <a:spcBef>
                    <a:spcPct val="20000"/>
                  </a:spcBef>
                </a:pPr>
                <a:r>
                  <a:rPr lang="en-US" sz="2400" u="none"/>
                  <a:t>CLIENT </a:t>
                </a:r>
                <a:r>
                  <a:rPr lang="en-US" sz="2400" b="1" u="none"/>
                  <a:t>b</a:t>
                </a:r>
                <a:endParaRPr lang="en-US" sz="2400" u="none"/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23850" y="2133600"/>
            <a:ext cx="8496300" cy="4114800"/>
            <a:chOff x="204" y="1344"/>
            <a:chExt cx="5352" cy="2592"/>
          </a:xfrm>
        </p:grpSpPr>
        <p:sp>
          <p:nvSpPr>
            <p:cNvPr id="235530" name="Cloud"/>
            <p:cNvSpPr>
              <a:spLocks noChangeAspect="1" noEditPoints="1" noChangeArrowheads="1"/>
            </p:cNvSpPr>
            <p:nvPr/>
          </p:nvSpPr>
          <p:spPr bwMode="auto">
            <a:xfrm>
              <a:off x="1474" y="1344"/>
              <a:ext cx="2721" cy="1823"/>
            </a:xfrm>
            <a:custGeom>
              <a:avLst/>
              <a:gdLst>
                <a:gd name="T0" fmla="*/ 0 w 21600"/>
                <a:gd name="T1" fmla="*/ 6 h 21600"/>
                <a:gd name="T2" fmla="*/ 22 w 21600"/>
                <a:gd name="T3" fmla="*/ 13 h 21600"/>
                <a:gd name="T4" fmla="*/ 43 w 21600"/>
                <a:gd name="T5" fmla="*/ 6 h 21600"/>
                <a:gd name="T6" fmla="*/ 2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8 h 21600"/>
                <a:gd name="T14" fmla="*/ 17083 w 21600"/>
                <a:gd name="T15" fmla="*/ 173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u="none">
                <a:latin typeface="Tahoma" pitchFamily="34" charset="0"/>
                <a:ea typeface="+mn-ea"/>
                <a:cs typeface="+mn-cs"/>
              </a:endParaRPr>
            </a:p>
            <a:p>
              <a:pPr>
                <a:defRPr/>
              </a:pPr>
              <a:r>
                <a:rPr lang="en-US" sz="3200" u="none">
                  <a:latin typeface="Tahoma" pitchFamily="34" charset="0"/>
                  <a:ea typeface="+mn-ea"/>
                  <a:cs typeface="+mn-cs"/>
                </a:rPr>
                <a:t>RETE</a:t>
              </a:r>
              <a:endParaRPr lang="en-US">
                <a:latin typeface="Tahoma" pitchFamily="34" charset="0"/>
                <a:ea typeface="+mn-ea"/>
                <a:cs typeface="+mn-cs"/>
              </a:endParaRPr>
            </a:p>
          </p:txBody>
        </p:sp>
        <p:grpSp>
          <p:nvGrpSpPr>
            <p:cNvPr id="22545" name="Group 44"/>
            <p:cNvGrpSpPr>
              <a:grpSpLocks/>
            </p:cNvGrpSpPr>
            <p:nvPr/>
          </p:nvGrpSpPr>
          <p:grpSpPr bwMode="auto">
            <a:xfrm>
              <a:off x="204" y="1487"/>
              <a:ext cx="5352" cy="2449"/>
              <a:chOff x="204" y="1480"/>
              <a:chExt cx="5352" cy="2449"/>
            </a:xfrm>
          </p:grpSpPr>
          <p:sp>
            <p:nvSpPr>
              <p:cNvPr id="22546" name="Rectangle 13"/>
              <p:cNvSpPr>
                <a:spLocks noChangeArrowheads="1"/>
              </p:cNvSpPr>
              <p:nvPr/>
            </p:nvSpPr>
            <p:spPr bwMode="auto">
              <a:xfrm>
                <a:off x="204" y="3521"/>
                <a:ext cx="1043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u="none"/>
                  <a:t>SERVER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b="1" u="none"/>
                  <a:t>libero.it</a:t>
                </a:r>
              </a:p>
            </p:txBody>
          </p:sp>
          <p:sp>
            <p:nvSpPr>
              <p:cNvPr id="22547" name="Rectangle 14"/>
              <p:cNvSpPr>
                <a:spLocks noChangeArrowheads="1"/>
              </p:cNvSpPr>
              <p:nvPr/>
            </p:nvSpPr>
            <p:spPr bwMode="auto">
              <a:xfrm>
                <a:off x="4513" y="3521"/>
                <a:ext cx="1043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u="none"/>
                  <a:t>SERVER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b="1" u="none"/>
                  <a:t>poste.it</a:t>
                </a:r>
              </a:p>
            </p:txBody>
          </p:sp>
          <p:grpSp>
            <p:nvGrpSpPr>
              <p:cNvPr id="22548" name="Group 43"/>
              <p:cNvGrpSpPr>
                <a:grpSpLocks/>
              </p:cNvGrpSpPr>
              <p:nvPr/>
            </p:nvGrpSpPr>
            <p:grpSpPr bwMode="auto">
              <a:xfrm>
                <a:off x="385" y="1480"/>
                <a:ext cx="4989" cy="2001"/>
                <a:chOff x="385" y="1480"/>
                <a:chExt cx="4989" cy="2001"/>
              </a:xfrm>
            </p:grpSpPr>
            <p:sp>
              <p:nvSpPr>
                <p:cNvPr id="22549" name="server"/>
                <p:cNvSpPr>
                  <a:spLocks noEditPoints="1" noChangeArrowheads="1"/>
                </p:cNvSpPr>
                <p:nvPr/>
              </p:nvSpPr>
              <p:spPr bwMode="auto">
                <a:xfrm>
                  <a:off x="385" y="2750"/>
                  <a:ext cx="680" cy="7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762 w 21600"/>
                    <a:gd name="T25" fmla="*/ 22457 h 21600"/>
                    <a:gd name="T26" fmla="*/ 21060 w 21600"/>
                    <a:gd name="T27" fmla="*/ 2827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  <a:path w="21600" h="21600" extrusionOk="0">
                      <a:moveTo>
                        <a:pt x="1662" y="1709"/>
                      </a:moveTo>
                      <a:lnTo>
                        <a:pt x="9046" y="1709"/>
                      </a:lnTo>
                      <a:lnTo>
                        <a:pt x="9046" y="2331"/>
                      </a:lnTo>
                      <a:lnTo>
                        <a:pt x="1662" y="2331"/>
                      </a:lnTo>
                      <a:lnTo>
                        <a:pt x="1662" y="1709"/>
                      </a:lnTo>
                      <a:moveTo>
                        <a:pt x="0" y="4351"/>
                      </a:moveTo>
                      <a:lnTo>
                        <a:pt x="10892" y="4351"/>
                      </a:lnTo>
                      <a:lnTo>
                        <a:pt x="10892" y="14141"/>
                      </a:lnTo>
                      <a:lnTo>
                        <a:pt x="21600" y="14141"/>
                      </a:lnTo>
                      <a:moveTo>
                        <a:pt x="11631" y="1243"/>
                      </a:moveTo>
                      <a:lnTo>
                        <a:pt x="20492" y="1243"/>
                      </a:lnTo>
                      <a:lnTo>
                        <a:pt x="20492" y="1554"/>
                      </a:lnTo>
                      <a:lnTo>
                        <a:pt x="11631" y="1554"/>
                      </a:lnTo>
                      <a:lnTo>
                        <a:pt x="11631" y="1243"/>
                      </a:lnTo>
                      <a:moveTo>
                        <a:pt x="11631" y="3263"/>
                      </a:moveTo>
                      <a:lnTo>
                        <a:pt x="20492" y="3263"/>
                      </a:lnTo>
                      <a:lnTo>
                        <a:pt x="20492" y="3574"/>
                      </a:lnTo>
                      <a:lnTo>
                        <a:pt x="11631" y="3574"/>
                      </a:lnTo>
                      <a:lnTo>
                        <a:pt x="11631" y="3263"/>
                      </a:lnTo>
                      <a:moveTo>
                        <a:pt x="11631" y="6060"/>
                      </a:moveTo>
                      <a:lnTo>
                        <a:pt x="20492" y="6060"/>
                      </a:lnTo>
                      <a:lnTo>
                        <a:pt x="20492" y="6371"/>
                      </a:lnTo>
                      <a:lnTo>
                        <a:pt x="11631" y="6371"/>
                      </a:lnTo>
                      <a:lnTo>
                        <a:pt x="11631" y="6060"/>
                      </a:lnTo>
                      <a:moveTo>
                        <a:pt x="11631" y="8081"/>
                      </a:moveTo>
                      <a:lnTo>
                        <a:pt x="20308" y="8081"/>
                      </a:lnTo>
                      <a:lnTo>
                        <a:pt x="20308" y="8391"/>
                      </a:lnTo>
                      <a:lnTo>
                        <a:pt x="11631" y="8391"/>
                      </a:lnTo>
                      <a:lnTo>
                        <a:pt x="11631" y="8081"/>
                      </a:lnTo>
                      <a:moveTo>
                        <a:pt x="11631" y="4196"/>
                      </a:moveTo>
                      <a:lnTo>
                        <a:pt x="12369" y="4196"/>
                      </a:lnTo>
                      <a:lnTo>
                        <a:pt x="12369" y="4817"/>
                      </a:lnTo>
                      <a:lnTo>
                        <a:pt x="11631" y="4817"/>
                      </a:lnTo>
                      <a:lnTo>
                        <a:pt x="11631" y="4196"/>
                      </a:lnTo>
                      <a:moveTo>
                        <a:pt x="14400" y="4196"/>
                      </a:moveTo>
                      <a:lnTo>
                        <a:pt x="15138" y="4196"/>
                      </a:lnTo>
                      <a:lnTo>
                        <a:pt x="15138" y="4817"/>
                      </a:lnTo>
                      <a:lnTo>
                        <a:pt x="14400" y="4817"/>
                      </a:lnTo>
                      <a:lnTo>
                        <a:pt x="14400" y="4196"/>
                      </a:lnTo>
                      <a:moveTo>
                        <a:pt x="16985" y="4196"/>
                      </a:moveTo>
                      <a:lnTo>
                        <a:pt x="17723" y="4196"/>
                      </a:lnTo>
                      <a:lnTo>
                        <a:pt x="17723" y="4817"/>
                      </a:lnTo>
                      <a:lnTo>
                        <a:pt x="16985" y="4817"/>
                      </a:lnTo>
                      <a:lnTo>
                        <a:pt x="16985" y="4196"/>
                      </a:lnTo>
                      <a:moveTo>
                        <a:pt x="19754" y="4196"/>
                      </a:moveTo>
                      <a:lnTo>
                        <a:pt x="20492" y="4196"/>
                      </a:lnTo>
                      <a:lnTo>
                        <a:pt x="20492" y="4817"/>
                      </a:lnTo>
                      <a:lnTo>
                        <a:pt x="19754" y="4817"/>
                      </a:lnTo>
                      <a:lnTo>
                        <a:pt x="19754" y="4196"/>
                      </a:lnTo>
                      <a:moveTo>
                        <a:pt x="11631" y="9635"/>
                      </a:moveTo>
                      <a:lnTo>
                        <a:pt x="12369" y="9635"/>
                      </a:lnTo>
                      <a:lnTo>
                        <a:pt x="12369" y="10256"/>
                      </a:lnTo>
                      <a:lnTo>
                        <a:pt x="11631" y="10256"/>
                      </a:lnTo>
                      <a:lnTo>
                        <a:pt x="11631" y="9635"/>
                      </a:lnTo>
                      <a:moveTo>
                        <a:pt x="14400" y="9635"/>
                      </a:moveTo>
                      <a:lnTo>
                        <a:pt x="15138" y="9635"/>
                      </a:lnTo>
                      <a:lnTo>
                        <a:pt x="15138" y="10256"/>
                      </a:lnTo>
                      <a:lnTo>
                        <a:pt x="14400" y="10256"/>
                      </a:lnTo>
                      <a:lnTo>
                        <a:pt x="14400" y="9635"/>
                      </a:lnTo>
                      <a:moveTo>
                        <a:pt x="16985" y="9635"/>
                      </a:moveTo>
                      <a:lnTo>
                        <a:pt x="17723" y="9635"/>
                      </a:lnTo>
                      <a:lnTo>
                        <a:pt x="17723" y="10256"/>
                      </a:lnTo>
                      <a:lnTo>
                        <a:pt x="16985" y="10256"/>
                      </a:lnTo>
                      <a:lnTo>
                        <a:pt x="16985" y="9635"/>
                      </a:lnTo>
                      <a:moveTo>
                        <a:pt x="19754" y="9635"/>
                      </a:moveTo>
                      <a:lnTo>
                        <a:pt x="20492" y="9635"/>
                      </a:lnTo>
                      <a:lnTo>
                        <a:pt x="20492" y="10256"/>
                      </a:lnTo>
                      <a:lnTo>
                        <a:pt x="19754" y="10256"/>
                      </a:lnTo>
                      <a:lnTo>
                        <a:pt x="19754" y="9635"/>
                      </a:lnTo>
                      <a:moveTo>
                        <a:pt x="10892" y="14141"/>
                      </a:moveTo>
                      <a:lnTo>
                        <a:pt x="10892" y="15384"/>
                      </a:lnTo>
                      <a:lnTo>
                        <a:pt x="10892" y="20046"/>
                      </a:lnTo>
                      <a:lnTo>
                        <a:pt x="10892" y="21600"/>
                      </a:lnTo>
                      <a:lnTo>
                        <a:pt x="10892" y="14141"/>
                      </a:lnTo>
                      <a:moveTo>
                        <a:pt x="10892" y="4351"/>
                      </a:moveTo>
                      <a:lnTo>
                        <a:pt x="10892" y="3574"/>
                      </a:lnTo>
                      <a:lnTo>
                        <a:pt x="10892" y="932"/>
                      </a:lnTo>
                      <a:lnTo>
                        <a:pt x="10892" y="0"/>
                      </a:lnTo>
                      <a:lnTo>
                        <a:pt x="10892" y="4351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0" name="server"/>
                <p:cNvSpPr>
                  <a:spLocks noEditPoints="1" noChangeArrowheads="1"/>
                </p:cNvSpPr>
                <p:nvPr/>
              </p:nvSpPr>
              <p:spPr bwMode="auto">
                <a:xfrm>
                  <a:off x="4694" y="2750"/>
                  <a:ext cx="680" cy="7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762 w 21600"/>
                    <a:gd name="T25" fmla="*/ 22457 h 21600"/>
                    <a:gd name="T26" fmla="*/ 21060 w 21600"/>
                    <a:gd name="T27" fmla="*/ 28278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  <a:path w="21600" h="21600" extrusionOk="0">
                      <a:moveTo>
                        <a:pt x="1662" y="1709"/>
                      </a:moveTo>
                      <a:lnTo>
                        <a:pt x="9046" y="1709"/>
                      </a:lnTo>
                      <a:lnTo>
                        <a:pt x="9046" y="2331"/>
                      </a:lnTo>
                      <a:lnTo>
                        <a:pt x="1662" y="2331"/>
                      </a:lnTo>
                      <a:lnTo>
                        <a:pt x="1662" y="1709"/>
                      </a:lnTo>
                      <a:moveTo>
                        <a:pt x="0" y="4351"/>
                      </a:moveTo>
                      <a:lnTo>
                        <a:pt x="10892" y="4351"/>
                      </a:lnTo>
                      <a:lnTo>
                        <a:pt x="10892" y="14141"/>
                      </a:lnTo>
                      <a:lnTo>
                        <a:pt x="21600" y="14141"/>
                      </a:lnTo>
                      <a:moveTo>
                        <a:pt x="11631" y="1243"/>
                      </a:moveTo>
                      <a:lnTo>
                        <a:pt x="20492" y="1243"/>
                      </a:lnTo>
                      <a:lnTo>
                        <a:pt x="20492" y="1554"/>
                      </a:lnTo>
                      <a:lnTo>
                        <a:pt x="11631" y="1554"/>
                      </a:lnTo>
                      <a:lnTo>
                        <a:pt x="11631" y="1243"/>
                      </a:lnTo>
                      <a:moveTo>
                        <a:pt x="11631" y="3263"/>
                      </a:moveTo>
                      <a:lnTo>
                        <a:pt x="20492" y="3263"/>
                      </a:lnTo>
                      <a:lnTo>
                        <a:pt x="20492" y="3574"/>
                      </a:lnTo>
                      <a:lnTo>
                        <a:pt x="11631" y="3574"/>
                      </a:lnTo>
                      <a:lnTo>
                        <a:pt x="11631" y="3263"/>
                      </a:lnTo>
                      <a:moveTo>
                        <a:pt x="11631" y="6060"/>
                      </a:moveTo>
                      <a:lnTo>
                        <a:pt x="20492" y="6060"/>
                      </a:lnTo>
                      <a:lnTo>
                        <a:pt x="20492" y="6371"/>
                      </a:lnTo>
                      <a:lnTo>
                        <a:pt x="11631" y="6371"/>
                      </a:lnTo>
                      <a:lnTo>
                        <a:pt x="11631" y="6060"/>
                      </a:lnTo>
                      <a:moveTo>
                        <a:pt x="11631" y="8081"/>
                      </a:moveTo>
                      <a:lnTo>
                        <a:pt x="20308" y="8081"/>
                      </a:lnTo>
                      <a:lnTo>
                        <a:pt x="20308" y="8391"/>
                      </a:lnTo>
                      <a:lnTo>
                        <a:pt x="11631" y="8391"/>
                      </a:lnTo>
                      <a:lnTo>
                        <a:pt x="11631" y="8081"/>
                      </a:lnTo>
                      <a:moveTo>
                        <a:pt x="11631" y="4196"/>
                      </a:moveTo>
                      <a:lnTo>
                        <a:pt x="12369" y="4196"/>
                      </a:lnTo>
                      <a:lnTo>
                        <a:pt x="12369" y="4817"/>
                      </a:lnTo>
                      <a:lnTo>
                        <a:pt x="11631" y="4817"/>
                      </a:lnTo>
                      <a:lnTo>
                        <a:pt x="11631" y="4196"/>
                      </a:lnTo>
                      <a:moveTo>
                        <a:pt x="14400" y="4196"/>
                      </a:moveTo>
                      <a:lnTo>
                        <a:pt x="15138" y="4196"/>
                      </a:lnTo>
                      <a:lnTo>
                        <a:pt x="15138" y="4817"/>
                      </a:lnTo>
                      <a:lnTo>
                        <a:pt x="14400" y="4817"/>
                      </a:lnTo>
                      <a:lnTo>
                        <a:pt x="14400" y="4196"/>
                      </a:lnTo>
                      <a:moveTo>
                        <a:pt x="16985" y="4196"/>
                      </a:moveTo>
                      <a:lnTo>
                        <a:pt x="17723" y="4196"/>
                      </a:lnTo>
                      <a:lnTo>
                        <a:pt x="17723" y="4817"/>
                      </a:lnTo>
                      <a:lnTo>
                        <a:pt x="16985" y="4817"/>
                      </a:lnTo>
                      <a:lnTo>
                        <a:pt x="16985" y="4196"/>
                      </a:lnTo>
                      <a:moveTo>
                        <a:pt x="19754" y="4196"/>
                      </a:moveTo>
                      <a:lnTo>
                        <a:pt x="20492" y="4196"/>
                      </a:lnTo>
                      <a:lnTo>
                        <a:pt x="20492" y="4817"/>
                      </a:lnTo>
                      <a:lnTo>
                        <a:pt x="19754" y="4817"/>
                      </a:lnTo>
                      <a:lnTo>
                        <a:pt x="19754" y="4196"/>
                      </a:lnTo>
                      <a:moveTo>
                        <a:pt x="11631" y="9635"/>
                      </a:moveTo>
                      <a:lnTo>
                        <a:pt x="12369" y="9635"/>
                      </a:lnTo>
                      <a:lnTo>
                        <a:pt x="12369" y="10256"/>
                      </a:lnTo>
                      <a:lnTo>
                        <a:pt x="11631" y="10256"/>
                      </a:lnTo>
                      <a:lnTo>
                        <a:pt x="11631" y="9635"/>
                      </a:lnTo>
                      <a:moveTo>
                        <a:pt x="14400" y="9635"/>
                      </a:moveTo>
                      <a:lnTo>
                        <a:pt x="15138" y="9635"/>
                      </a:lnTo>
                      <a:lnTo>
                        <a:pt x="15138" y="10256"/>
                      </a:lnTo>
                      <a:lnTo>
                        <a:pt x="14400" y="10256"/>
                      </a:lnTo>
                      <a:lnTo>
                        <a:pt x="14400" y="9635"/>
                      </a:lnTo>
                      <a:moveTo>
                        <a:pt x="16985" y="9635"/>
                      </a:moveTo>
                      <a:lnTo>
                        <a:pt x="17723" y="9635"/>
                      </a:lnTo>
                      <a:lnTo>
                        <a:pt x="17723" y="10256"/>
                      </a:lnTo>
                      <a:lnTo>
                        <a:pt x="16985" y="10256"/>
                      </a:lnTo>
                      <a:lnTo>
                        <a:pt x="16985" y="9635"/>
                      </a:lnTo>
                      <a:moveTo>
                        <a:pt x="19754" y="9635"/>
                      </a:moveTo>
                      <a:lnTo>
                        <a:pt x="20492" y="9635"/>
                      </a:lnTo>
                      <a:lnTo>
                        <a:pt x="20492" y="10256"/>
                      </a:lnTo>
                      <a:lnTo>
                        <a:pt x="19754" y="10256"/>
                      </a:lnTo>
                      <a:lnTo>
                        <a:pt x="19754" y="9635"/>
                      </a:lnTo>
                      <a:moveTo>
                        <a:pt x="10892" y="14141"/>
                      </a:moveTo>
                      <a:lnTo>
                        <a:pt x="10892" y="15384"/>
                      </a:lnTo>
                      <a:lnTo>
                        <a:pt x="10892" y="20046"/>
                      </a:lnTo>
                      <a:lnTo>
                        <a:pt x="10892" y="21600"/>
                      </a:lnTo>
                      <a:lnTo>
                        <a:pt x="10892" y="14141"/>
                      </a:lnTo>
                      <a:moveTo>
                        <a:pt x="10892" y="4351"/>
                      </a:moveTo>
                      <a:lnTo>
                        <a:pt x="10892" y="3574"/>
                      </a:lnTo>
                      <a:lnTo>
                        <a:pt x="10892" y="932"/>
                      </a:lnTo>
                      <a:lnTo>
                        <a:pt x="10892" y="0"/>
                      </a:lnTo>
                      <a:lnTo>
                        <a:pt x="10892" y="4351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21"/>
                <p:cNvSpPr>
                  <a:spLocks noChangeShapeType="1"/>
                </p:cNvSpPr>
                <p:nvPr/>
              </p:nvSpPr>
              <p:spPr bwMode="auto">
                <a:xfrm>
                  <a:off x="703" y="1480"/>
                  <a:ext cx="0" cy="36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03" y="2478"/>
                  <a:ext cx="8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703" y="1842"/>
                  <a:ext cx="99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4" name="Line 25"/>
                <p:cNvSpPr>
                  <a:spLocks noChangeShapeType="1"/>
                </p:cNvSpPr>
                <p:nvPr/>
              </p:nvSpPr>
              <p:spPr bwMode="auto">
                <a:xfrm>
                  <a:off x="5057" y="1480"/>
                  <a:ext cx="0" cy="36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105" y="1842"/>
                  <a:ext cx="95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6" name="Line 27"/>
                <p:cNvSpPr>
                  <a:spLocks noChangeShapeType="1"/>
                </p:cNvSpPr>
                <p:nvPr/>
              </p:nvSpPr>
              <p:spPr bwMode="auto">
                <a:xfrm>
                  <a:off x="703" y="2478"/>
                  <a:ext cx="0" cy="2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7" name="Line 28"/>
                <p:cNvSpPr>
                  <a:spLocks noChangeShapeType="1"/>
                </p:cNvSpPr>
                <p:nvPr/>
              </p:nvSpPr>
              <p:spPr bwMode="auto">
                <a:xfrm>
                  <a:off x="5057" y="2478"/>
                  <a:ext cx="0" cy="27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255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105" y="2477"/>
                  <a:ext cx="95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79388" y="1828800"/>
            <a:ext cx="414337" cy="3276600"/>
            <a:chOff x="113" y="1152"/>
            <a:chExt cx="261" cy="2064"/>
          </a:xfrm>
        </p:grpSpPr>
        <p:sp>
          <p:nvSpPr>
            <p:cNvPr id="22542" name="Arc 33"/>
            <p:cNvSpPr>
              <a:spLocks/>
            </p:cNvSpPr>
            <p:nvPr/>
          </p:nvSpPr>
          <p:spPr bwMode="auto">
            <a:xfrm flipH="1">
              <a:off x="113" y="1152"/>
              <a:ext cx="246" cy="2064"/>
            </a:xfrm>
            <a:custGeom>
              <a:avLst/>
              <a:gdLst>
                <a:gd name="T0" fmla="*/ 0 w 23753"/>
                <a:gd name="T1" fmla="*/ 0 h 43200"/>
                <a:gd name="T2" fmla="*/ 0 w 23753"/>
                <a:gd name="T3" fmla="*/ 0 h 43200"/>
                <a:gd name="T4" fmla="*/ 0 w 23753"/>
                <a:gd name="T5" fmla="*/ 0 h 43200"/>
                <a:gd name="T6" fmla="*/ 0 60000 65536"/>
                <a:gd name="T7" fmla="*/ 0 60000 65536"/>
                <a:gd name="T8" fmla="*/ 0 60000 65536"/>
                <a:gd name="T9" fmla="*/ 0 w 23753"/>
                <a:gd name="T10" fmla="*/ 0 h 43200"/>
                <a:gd name="T11" fmla="*/ 23753 w 2375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53" h="43200" fill="none" extrusionOk="0">
                  <a:moveTo>
                    <a:pt x="2152" y="0"/>
                  </a:moveTo>
                  <a:cubicBezTo>
                    <a:pt x="14082" y="0"/>
                    <a:pt x="23753" y="9670"/>
                    <a:pt x="23753" y="21600"/>
                  </a:cubicBezTo>
                  <a:cubicBezTo>
                    <a:pt x="23753" y="33529"/>
                    <a:pt x="14082" y="43200"/>
                    <a:pt x="2153" y="43200"/>
                  </a:cubicBezTo>
                  <a:cubicBezTo>
                    <a:pt x="1433" y="43200"/>
                    <a:pt x="715" y="43164"/>
                    <a:pt x="-1" y="43092"/>
                  </a:cubicBezTo>
                </a:path>
                <a:path w="23753" h="43200" stroke="0" extrusionOk="0">
                  <a:moveTo>
                    <a:pt x="2152" y="0"/>
                  </a:moveTo>
                  <a:cubicBezTo>
                    <a:pt x="14082" y="0"/>
                    <a:pt x="23753" y="9670"/>
                    <a:pt x="23753" y="21600"/>
                  </a:cubicBezTo>
                  <a:cubicBezTo>
                    <a:pt x="23753" y="33529"/>
                    <a:pt x="14082" y="43200"/>
                    <a:pt x="2153" y="43200"/>
                  </a:cubicBezTo>
                  <a:cubicBezTo>
                    <a:pt x="1433" y="43200"/>
                    <a:pt x="715" y="43164"/>
                    <a:pt x="-1" y="43092"/>
                  </a:cubicBezTo>
                  <a:lnTo>
                    <a:pt x="2153" y="21600"/>
                  </a:lnTo>
                  <a:lnTo>
                    <a:pt x="2152" y="0"/>
                  </a:lnTo>
                  <a:close/>
                </a:path>
              </a:pathLst>
            </a:custGeom>
            <a:noFill/>
            <a:ln w="25400">
              <a:solidFill>
                <a:srgbClr val="FF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Rectangle 36"/>
            <p:cNvSpPr>
              <a:spLocks noChangeArrowheads="1"/>
            </p:cNvSpPr>
            <p:nvPr/>
          </p:nvSpPr>
          <p:spPr bwMode="auto">
            <a:xfrm>
              <a:off x="113" y="2064"/>
              <a:ext cx="2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3200" u="none">
                  <a:solidFill>
                    <a:srgbClr val="FF0080"/>
                  </a:solidFill>
                </a:rPr>
                <a:t>1</a:t>
              </a:r>
              <a:endParaRPr lang="en-US" sz="3200" b="1" u="none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8424863" y="2112963"/>
            <a:ext cx="417512" cy="2916237"/>
            <a:chOff x="5307" y="1331"/>
            <a:chExt cx="263" cy="1837"/>
          </a:xfrm>
        </p:grpSpPr>
        <p:sp>
          <p:nvSpPr>
            <p:cNvPr id="22540" name="Arc 34"/>
            <p:cNvSpPr>
              <a:spLocks/>
            </p:cNvSpPr>
            <p:nvPr/>
          </p:nvSpPr>
          <p:spPr bwMode="auto">
            <a:xfrm flipV="1">
              <a:off x="5329" y="1331"/>
              <a:ext cx="241" cy="1837"/>
            </a:xfrm>
            <a:custGeom>
              <a:avLst/>
              <a:gdLst>
                <a:gd name="T0" fmla="*/ 0 w 23753"/>
                <a:gd name="T1" fmla="*/ 0 h 43200"/>
                <a:gd name="T2" fmla="*/ 0 w 23753"/>
                <a:gd name="T3" fmla="*/ 0 h 43200"/>
                <a:gd name="T4" fmla="*/ 0 w 23753"/>
                <a:gd name="T5" fmla="*/ 0 h 43200"/>
                <a:gd name="T6" fmla="*/ 0 60000 65536"/>
                <a:gd name="T7" fmla="*/ 0 60000 65536"/>
                <a:gd name="T8" fmla="*/ 0 60000 65536"/>
                <a:gd name="T9" fmla="*/ 0 w 23753"/>
                <a:gd name="T10" fmla="*/ 0 h 43200"/>
                <a:gd name="T11" fmla="*/ 23753 w 2375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53" h="43200" fill="none" extrusionOk="0">
                  <a:moveTo>
                    <a:pt x="2152" y="0"/>
                  </a:moveTo>
                  <a:cubicBezTo>
                    <a:pt x="14082" y="0"/>
                    <a:pt x="23753" y="9670"/>
                    <a:pt x="23753" y="21600"/>
                  </a:cubicBezTo>
                  <a:cubicBezTo>
                    <a:pt x="23753" y="33529"/>
                    <a:pt x="14082" y="43200"/>
                    <a:pt x="2153" y="43200"/>
                  </a:cubicBezTo>
                  <a:cubicBezTo>
                    <a:pt x="1433" y="43200"/>
                    <a:pt x="715" y="43164"/>
                    <a:pt x="-1" y="43092"/>
                  </a:cubicBezTo>
                </a:path>
                <a:path w="23753" h="43200" stroke="0" extrusionOk="0">
                  <a:moveTo>
                    <a:pt x="2152" y="0"/>
                  </a:moveTo>
                  <a:cubicBezTo>
                    <a:pt x="14082" y="0"/>
                    <a:pt x="23753" y="9670"/>
                    <a:pt x="23753" y="21600"/>
                  </a:cubicBezTo>
                  <a:cubicBezTo>
                    <a:pt x="23753" y="33529"/>
                    <a:pt x="14082" y="43200"/>
                    <a:pt x="2153" y="43200"/>
                  </a:cubicBezTo>
                  <a:cubicBezTo>
                    <a:pt x="1433" y="43200"/>
                    <a:pt x="715" y="43164"/>
                    <a:pt x="-1" y="43092"/>
                  </a:cubicBezTo>
                  <a:lnTo>
                    <a:pt x="2153" y="21600"/>
                  </a:lnTo>
                  <a:lnTo>
                    <a:pt x="2152" y="0"/>
                  </a:lnTo>
                  <a:close/>
                </a:path>
              </a:pathLst>
            </a:custGeom>
            <a:noFill/>
            <a:ln w="25400">
              <a:solidFill>
                <a:srgbClr val="FF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2541" name="Rectangle 37"/>
            <p:cNvSpPr>
              <a:spLocks noChangeArrowheads="1"/>
            </p:cNvSpPr>
            <p:nvPr/>
          </p:nvSpPr>
          <p:spPr bwMode="auto">
            <a:xfrm>
              <a:off x="5307" y="2064"/>
              <a:ext cx="2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3200" u="none">
                  <a:solidFill>
                    <a:srgbClr val="FF0080"/>
                  </a:solidFill>
                </a:rPr>
                <a:t>3</a:t>
              </a:r>
              <a:endParaRPr lang="en-US" sz="3200" b="1" u="none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76400" y="5534025"/>
            <a:ext cx="5791200" cy="638175"/>
            <a:chOff x="1056" y="3486"/>
            <a:chExt cx="3648" cy="402"/>
          </a:xfrm>
        </p:grpSpPr>
        <p:sp>
          <p:nvSpPr>
            <p:cNvPr id="22538" name="Arc 35"/>
            <p:cNvSpPr>
              <a:spLocks/>
            </p:cNvSpPr>
            <p:nvPr/>
          </p:nvSpPr>
          <p:spPr bwMode="auto">
            <a:xfrm rot="16200000" flipH="1">
              <a:off x="2679" y="1863"/>
              <a:ext cx="402" cy="3648"/>
            </a:xfrm>
            <a:custGeom>
              <a:avLst/>
              <a:gdLst>
                <a:gd name="T0" fmla="*/ 0 w 23753"/>
                <a:gd name="T1" fmla="*/ 0 h 43200"/>
                <a:gd name="T2" fmla="*/ 0 w 23753"/>
                <a:gd name="T3" fmla="*/ 0 h 43200"/>
                <a:gd name="T4" fmla="*/ 0 w 23753"/>
                <a:gd name="T5" fmla="*/ 0 h 43200"/>
                <a:gd name="T6" fmla="*/ 0 60000 65536"/>
                <a:gd name="T7" fmla="*/ 0 60000 65536"/>
                <a:gd name="T8" fmla="*/ 0 60000 65536"/>
                <a:gd name="T9" fmla="*/ 0 w 23753"/>
                <a:gd name="T10" fmla="*/ 0 h 43200"/>
                <a:gd name="T11" fmla="*/ 23753 w 2375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53" h="43200" fill="none" extrusionOk="0">
                  <a:moveTo>
                    <a:pt x="2152" y="0"/>
                  </a:moveTo>
                  <a:cubicBezTo>
                    <a:pt x="14082" y="0"/>
                    <a:pt x="23753" y="9670"/>
                    <a:pt x="23753" y="21600"/>
                  </a:cubicBezTo>
                  <a:cubicBezTo>
                    <a:pt x="23753" y="33529"/>
                    <a:pt x="14082" y="43200"/>
                    <a:pt x="2153" y="43200"/>
                  </a:cubicBezTo>
                  <a:cubicBezTo>
                    <a:pt x="1433" y="43200"/>
                    <a:pt x="715" y="43164"/>
                    <a:pt x="-1" y="43092"/>
                  </a:cubicBezTo>
                </a:path>
                <a:path w="23753" h="43200" stroke="0" extrusionOk="0">
                  <a:moveTo>
                    <a:pt x="2152" y="0"/>
                  </a:moveTo>
                  <a:cubicBezTo>
                    <a:pt x="14082" y="0"/>
                    <a:pt x="23753" y="9670"/>
                    <a:pt x="23753" y="21600"/>
                  </a:cubicBezTo>
                  <a:cubicBezTo>
                    <a:pt x="23753" y="33529"/>
                    <a:pt x="14082" y="43200"/>
                    <a:pt x="2153" y="43200"/>
                  </a:cubicBezTo>
                  <a:cubicBezTo>
                    <a:pt x="1433" y="43200"/>
                    <a:pt x="715" y="43164"/>
                    <a:pt x="-1" y="43092"/>
                  </a:cubicBezTo>
                  <a:lnTo>
                    <a:pt x="2153" y="21600"/>
                  </a:lnTo>
                  <a:lnTo>
                    <a:pt x="2152" y="0"/>
                  </a:lnTo>
                  <a:close/>
                </a:path>
              </a:pathLst>
            </a:custGeom>
            <a:noFill/>
            <a:ln w="25400">
              <a:solidFill>
                <a:srgbClr val="FF008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>
              <a:spAutoFit/>
            </a:bodyPr>
            <a:lstStyle/>
            <a:p>
              <a:endParaRPr lang="en-US"/>
            </a:p>
          </p:txBody>
        </p:sp>
        <p:sp>
          <p:nvSpPr>
            <p:cNvPr id="22539" name="Rectangle 38"/>
            <p:cNvSpPr>
              <a:spLocks noChangeArrowheads="1"/>
            </p:cNvSpPr>
            <p:nvPr/>
          </p:nvSpPr>
          <p:spPr bwMode="auto">
            <a:xfrm>
              <a:off x="2736" y="3520"/>
              <a:ext cx="2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3200" u="none">
                  <a:solidFill>
                    <a:srgbClr val="FF0080"/>
                  </a:solidFill>
                </a:rPr>
                <a:t>2</a:t>
              </a:r>
              <a:endParaRPr lang="en-US" sz="3200" b="1" u="non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14400"/>
          </a:xfrm>
        </p:spPr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Servizi Cloud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112568"/>
          </a:xfrm>
        </p:spPr>
        <p:txBody>
          <a:bodyPr/>
          <a:lstStyle/>
          <a:p>
            <a:r>
              <a:rPr lang="en-US" sz="2400">
                <a:latin typeface="Tahoma" charset="0"/>
                <a:ea typeface="MS PGothic" charset="0"/>
              </a:rPr>
              <a:t>Permettono di condividere file fra più dispositivi di uno stesso utente:</a:t>
            </a:r>
          </a:p>
          <a:p>
            <a:pPr lvl="1"/>
            <a:r>
              <a:rPr lang="en-US" sz="2000">
                <a:latin typeface="Tahoma" charset="0"/>
                <a:ea typeface="MS PGothic" charset="0"/>
              </a:rPr>
              <a:t>Smartphone</a:t>
            </a:r>
          </a:p>
          <a:p>
            <a:pPr lvl="1"/>
            <a:r>
              <a:rPr lang="en-US" sz="2000">
                <a:latin typeface="Tahoma" charset="0"/>
                <a:ea typeface="MS PGothic" charset="0"/>
              </a:rPr>
              <a:t>Tablet</a:t>
            </a:r>
          </a:p>
          <a:p>
            <a:pPr lvl="1"/>
            <a:r>
              <a:rPr lang="en-US" sz="2000" smtClean="0">
                <a:latin typeface="Tahoma" charset="0"/>
                <a:ea typeface="MS PGothic" charset="0"/>
              </a:rPr>
              <a:t>Laptop (Notebook)</a:t>
            </a:r>
            <a:endParaRPr lang="en-US" sz="2000">
              <a:latin typeface="Tahoma" charset="0"/>
              <a:ea typeface="MS PGothic" charset="0"/>
            </a:endParaRPr>
          </a:p>
          <a:p>
            <a:pPr lvl="1"/>
            <a:r>
              <a:rPr lang="en-US" sz="2000" smtClean="0">
                <a:latin typeface="Tahoma" charset="0"/>
                <a:ea typeface="MS PGothic" charset="0"/>
              </a:rPr>
              <a:t>Desktop (Fisso)</a:t>
            </a:r>
            <a:endParaRPr lang="en-US" sz="2000">
              <a:latin typeface="Tahoma" charset="0"/>
              <a:ea typeface="MS PGothic" charset="0"/>
            </a:endParaRPr>
          </a:p>
          <a:p>
            <a:r>
              <a:rPr lang="en-US" sz="2400">
                <a:latin typeface="Tahoma" charset="0"/>
                <a:ea typeface="MS PGothic" charset="0"/>
              </a:rPr>
              <a:t>Evitano di dover gestire più copie di uno stesso </a:t>
            </a:r>
            <a:r>
              <a:rPr lang="en-US" sz="2400" smtClean="0">
                <a:latin typeface="Tahoma" charset="0"/>
                <a:ea typeface="MS PGothic" charset="0"/>
              </a:rPr>
              <a:t>file</a:t>
            </a:r>
          </a:p>
          <a:p>
            <a:r>
              <a:rPr lang="en-US" sz="2400" smtClean="0">
                <a:latin typeface="Tahoma" charset="0"/>
                <a:ea typeface="MS PGothic" charset="0"/>
              </a:rPr>
              <a:t>Facilitano le operazioni di migrazione su nuovi dispositivi</a:t>
            </a:r>
            <a:endParaRPr lang="en-US" sz="2400">
              <a:latin typeface="Tahoma" charset="0"/>
              <a:ea typeface="MS PGothic" charset="0"/>
            </a:endParaRPr>
          </a:p>
          <a:p>
            <a:r>
              <a:rPr lang="en-US" sz="2400">
                <a:latin typeface="Tahoma" charset="0"/>
                <a:ea typeface="MS PGothic" charset="0"/>
              </a:rPr>
              <a:t>Funzionano su tutti i più diffusi sistemi operativi (Windows, </a:t>
            </a:r>
            <a:r>
              <a:rPr lang="en-US" sz="2400" smtClean="0">
                <a:latin typeface="Tahoma" charset="0"/>
                <a:ea typeface="MS PGothic" charset="0"/>
              </a:rPr>
              <a:t>MacOS, </a:t>
            </a:r>
            <a:r>
              <a:rPr lang="en-US" sz="2400">
                <a:latin typeface="Tahoma" charset="0"/>
                <a:ea typeface="MS PGothic" charset="0"/>
              </a:rPr>
              <a:t>iOS, Android, ecc)</a:t>
            </a:r>
          </a:p>
          <a:p>
            <a:r>
              <a:rPr lang="en-US" sz="2400" smtClean="0">
                <a:latin typeface="Tahoma" charset="0"/>
                <a:ea typeface="MS PGothic" charset="0"/>
              </a:rPr>
              <a:t>Integrati nel S.O. oppure accessibili da browser (navigatore) o tramite apposite App</a:t>
            </a:r>
            <a:endParaRPr lang="en-US" sz="2400">
              <a:latin typeface="Tahoma" charset="0"/>
              <a:ea typeface="MS PGothic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Reti</a:t>
            </a:r>
            <a:endParaRPr lang="en-US"/>
          </a:p>
        </p:txBody>
      </p:sp>
      <p:sp>
        <p:nvSpPr>
          <p:cNvPr id="235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BF975489-E3AC-004E-846E-271F10C531A1}" type="slidenum">
              <a:rPr lang="en-US" sz="1400" u="none"/>
              <a:pPr/>
              <a:t>24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Servizi Cloud - Dati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685800" y="1357313"/>
            <a:ext cx="7772400" cy="4929187"/>
          </a:xfrm>
        </p:spPr>
        <p:txBody>
          <a:bodyPr/>
          <a:lstStyle/>
          <a:p>
            <a:r>
              <a:rPr lang="en-US" sz="2400">
                <a:latin typeface="Tahoma" charset="0"/>
                <a:ea typeface="MS PGothic" charset="0"/>
              </a:rPr>
              <a:t>Permettono anche di condividere i documenti con terzi (previa autorizzazione)</a:t>
            </a:r>
          </a:p>
          <a:p>
            <a:r>
              <a:rPr lang="en-US" sz="2400">
                <a:latin typeface="Tahoma" charset="0"/>
                <a:ea typeface="MS PGothic" charset="0"/>
              </a:rPr>
              <a:t>Alcuni esempi di servizi cloud:</a:t>
            </a:r>
          </a:p>
          <a:p>
            <a:pPr lvl="1"/>
            <a:r>
              <a:rPr lang="en-US" sz="2000">
                <a:latin typeface="Tahoma" charset="0"/>
                <a:ea typeface="MS PGothic" charset="0"/>
                <a:hlinkClick r:id="rId2"/>
              </a:rPr>
              <a:t>Google Drive</a:t>
            </a:r>
            <a:r>
              <a:rPr lang="en-US" sz="2000">
                <a:latin typeface="Tahoma" charset="0"/>
                <a:ea typeface="MS PGothic" charset="0"/>
              </a:rPr>
              <a:t> (Google)</a:t>
            </a:r>
          </a:p>
          <a:p>
            <a:pPr lvl="1"/>
            <a:r>
              <a:rPr lang="en-US" sz="2000">
                <a:latin typeface="Tahoma" charset="0"/>
                <a:ea typeface="MS PGothic" charset="0"/>
                <a:hlinkClick r:id="rId3"/>
              </a:rPr>
              <a:t>OneDrive</a:t>
            </a:r>
            <a:r>
              <a:rPr lang="en-US" sz="2000">
                <a:latin typeface="Tahoma" charset="0"/>
                <a:ea typeface="MS PGothic" charset="0"/>
              </a:rPr>
              <a:t> (Microsoft)</a:t>
            </a:r>
          </a:p>
          <a:p>
            <a:pPr lvl="1"/>
            <a:r>
              <a:rPr lang="en-US" sz="2000">
                <a:latin typeface="Tahoma" charset="0"/>
                <a:ea typeface="MS PGothic" charset="0"/>
                <a:hlinkClick r:id="rId4"/>
              </a:rPr>
              <a:t>iCloud</a:t>
            </a:r>
            <a:r>
              <a:rPr lang="en-US" sz="2000">
                <a:latin typeface="Tahoma" charset="0"/>
                <a:ea typeface="MS PGothic" charset="0"/>
              </a:rPr>
              <a:t> (Apple)</a:t>
            </a:r>
          </a:p>
          <a:p>
            <a:pPr lvl="1"/>
            <a:r>
              <a:rPr lang="en-US" sz="2000" smtClean="0">
                <a:latin typeface="Tahoma" charset="0"/>
                <a:ea typeface="MS PGothic" charset="0"/>
                <a:hlinkClick r:id="rId5"/>
              </a:rPr>
              <a:t>Amazon [Cloud] Drive</a:t>
            </a:r>
            <a:r>
              <a:rPr lang="en-US" sz="2000" smtClean="0">
                <a:latin typeface="Tahoma" charset="0"/>
                <a:ea typeface="MS PGothic" charset="0"/>
              </a:rPr>
              <a:t> </a:t>
            </a:r>
            <a:r>
              <a:rPr lang="en-US" sz="2000">
                <a:latin typeface="Tahoma" charset="0"/>
                <a:ea typeface="MS PGothic" charset="0"/>
              </a:rPr>
              <a:t>(Amazon)</a:t>
            </a:r>
          </a:p>
          <a:p>
            <a:pPr lvl="1"/>
            <a:r>
              <a:rPr lang="en-US" sz="2000">
                <a:latin typeface="Tahoma" charset="0"/>
                <a:ea typeface="MS PGothic" charset="0"/>
                <a:hlinkClick r:id="rId6"/>
              </a:rPr>
              <a:t>DropBox</a:t>
            </a:r>
            <a:endParaRPr lang="en-US" sz="2000">
              <a:latin typeface="Tahoma" charset="0"/>
              <a:ea typeface="MS PGothic" charset="0"/>
            </a:endParaRPr>
          </a:p>
          <a:p>
            <a:r>
              <a:rPr lang="en-US" sz="2400">
                <a:latin typeface="Tahoma" charset="0"/>
                <a:ea typeface="MS PGothic" charset="0"/>
              </a:rPr>
              <a:t>Tipicamente, sono gratuiti fino ad una certa soglia, a pagamento se la si supera.</a:t>
            </a:r>
          </a:p>
          <a:p>
            <a:pPr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  <a:p>
            <a:pPr marL="1341438" indent="-1331913">
              <a:buFontTx/>
              <a:buNone/>
            </a:pPr>
            <a:r>
              <a:rPr lang="en-US" sz="2000" i="1">
                <a:latin typeface="Tahoma" charset="0"/>
                <a:ea typeface="MS PGothic" charset="0"/>
              </a:rPr>
              <a:t>Attenzione: se non si dispone del collegamento ad Internet non si può accedere ai propri file!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Reti</a:t>
            </a:r>
            <a:endParaRPr lang="en-US"/>
          </a:p>
        </p:txBody>
      </p:sp>
      <p:sp>
        <p:nvSpPr>
          <p:cNvPr id="245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64373DAD-11F1-B54D-81D5-2320652E8CCE}" type="slidenum">
              <a:rPr lang="en-US" sz="1400" u="none"/>
              <a:pPr/>
              <a:t>25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210344"/>
            <a:ext cx="7772400" cy="914400"/>
          </a:xfrm>
        </p:spPr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Servizi Cloud - App e Web App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184576"/>
          </a:xfrm>
        </p:spPr>
        <p:txBody>
          <a:bodyPr/>
          <a:lstStyle/>
          <a:p>
            <a:r>
              <a:rPr lang="en-US" sz="2400">
                <a:latin typeface="Tahoma" charset="0"/>
                <a:ea typeface="MS PGothic" charset="0"/>
              </a:rPr>
              <a:t>Oltre alla condivisione di dati, i servizi Cloud spesso forniscono </a:t>
            </a:r>
            <a:r>
              <a:rPr lang="en-US" sz="2400" i="1">
                <a:latin typeface="Tahoma" charset="0"/>
                <a:ea typeface="MS PGothic" charset="0"/>
              </a:rPr>
              <a:t>App e/o</a:t>
            </a:r>
            <a:r>
              <a:rPr lang="en-US" sz="2400">
                <a:latin typeface="Tahoma" charset="0"/>
                <a:ea typeface="MS PGothic" charset="0"/>
              </a:rPr>
              <a:t> </a:t>
            </a:r>
            <a:r>
              <a:rPr lang="en-US" sz="2400" i="1">
                <a:latin typeface="Tahoma" charset="0"/>
                <a:ea typeface="MS PGothic" charset="0"/>
              </a:rPr>
              <a:t>Web App</a:t>
            </a:r>
            <a:r>
              <a:rPr lang="en-US" sz="2400">
                <a:latin typeface="Tahoma" charset="0"/>
                <a:ea typeface="MS PGothic" charset="0"/>
              </a:rPr>
              <a:t> per modificarli</a:t>
            </a:r>
          </a:p>
          <a:p>
            <a:r>
              <a:rPr lang="en-US" sz="2400">
                <a:latin typeface="Tahoma" charset="0"/>
                <a:ea typeface="MS PGothic" charset="0"/>
              </a:rPr>
              <a:t>Il caso più tipico è quello delle applicazioni di ufficio (trattamento testi, foglio elettronico, presentazioni)</a:t>
            </a:r>
          </a:p>
          <a:p>
            <a:r>
              <a:rPr lang="en-US" sz="2400">
                <a:latin typeface="Tahoma" charset="0"/>
                <a:ea typeface="MS PGothic" charset="0"/>
              </a:rPr>
              <a:t>Le </a:t>
            </a:r>
            <a:r>
              <a:rPr lang="en-US" sz="2400" i="1">
                <a:latin typeface="Tahoma" charset="0"/>
                <a:ea typeface="MS PGothic" charset="0"/>
              </a:rPr>
              <a:t>Web App </a:t>
            </a:r>
            <a:r>
              <a:rPr lang="en-US" sz="2400">
                <a:latin typeface="Tahoma" charset="0"/>
                <a:ea typeface="MS PGothic" charset="0"/>
              </a:rPr>
              <a:t>si usano (gratuitamente) attraverso un qualsiasi browser senza doverle installare sul computer</a:t>
            </a:r>
          </a:p>
          <a:p>
            <a:r>
              <a:rPr lang="en-US" sz="2400">
                <a:latin typeface="Tahoma" charset="0"/>
                <a:ea typeface="MS PGothic" charset="0"/>
              </a:rPr>
              <a:t>Alcuni esempi </a:t>
            </a:r>
            <a:r>
              <a:rPr lang="en-US" sz="2400" smtClean="0">
                <a:latin typeface="Tahoma" charset="0"/>
                <a:ea typeface="MS PGothic" charset="0"/>
              </a:rPr>
              <a:t>di (pacchetti di) </a:t>
            </a:r>
            <a:r>
              <a:rPr lang="en-US" sz="2400" i="1" smtClean="0">
                <a:latin typeface="Tahoma" charset="0"/>
                <a:ea typeface="MS PGothic" charset="0"/>
              </a:rPr>
              <a:t>Web </a:t>
            </a:r>
            <a:r>
              <a:rPr lang="en-US" sz="2400" i="1">
                <a:latin typeface="Tahoma" charset="0"/>
                <a:ea typeface="MS PGothic" charset="0"/>
              </a:rPr>
              <a:t>App</a:t>
            </a:r>
            <a:r>
              <a:rPr lang="en-US" sz="2400">
                <a:latin typeface="Tahoma" charset="0"/>
                <a:ea typeface="MS PGothic" charset="0"/>
              </a:rPr>
              <a:t>:</a:t>
            </a:r>
          </a:p>
          <a:p>
            <a:pPr lvl="1"/>
            <a:r>
              <a:rPr lang="en-US" sz="2400" smtClean="0">
                <a:latin typeface="Tahoma" charset="0"/>
                <a:ea typeface="MS PGothic" charset="0"/>
                <a:hlinkClick r:id="rId2"/>
              </a:rPr>
              <a:t>G-Suite</a:t>
            </a:r>
            <a:r>
              <a:rPr lang="en-US" sz="2400" smtClean="0">
                <a:latin typeface="Tahoma" charset="0"/>
                <a:ea typeface="MS PGothic" charset="0"/>
              </a:rPr>
              <a:t> (associata a Google Drive)</a:t>
            </a:r>
            <a:endParaRPr lang="en-US" sz="2400">
              <a:latin typeface="Tahoma" charset="0"/>
              <a:ea typeface="MS PGothic" charset="0"/>
            </a:endParaRPr>
          </a:p>
          <a:p>
            <a:pPr lvl="1"/>
            <a:r>
              <a:rPr lang="en-US" sz="2400">
                <a:latin typeface="Tahoma" charset="0"/>
                <a:ea typeface="MS PGothic" charset="0"/>
                <a:hlinkClick r:id="rId3"/>
              </a:rPr>
              <a:t>Office-Online</a:t>
            </a:r>
            <a:r>
              <a:rPr lang="en-US" sz="2400">
                <a:latin typeface="Tahoma" charset="0"/>
                <a:ea typeface="MS PGothic" charset="0"/>
              </a:rPr>
              <a:t> (Microsoft)</a:t>
            </a:r>
          </a:p>
          <a:p>
            <a:pPr>
              <a:buFontTx/>
              <a:buNone/>
            </a:pPr>
            <a:endParaRPr lang="en-US" sz="2000" i="1">
              <a:latin typeface="Tahoma" charset="0"/>
              <a:ea typeface="MS PGothic" charset="0"/>
            </a:endParaRPr>
          </a:p>
          <a:p>
            <a:pPr marL="1341438" indent="-1341438">
              <a:buFontTx/>
              <a:buNone/>
            </a:pPr>
            <a:r>
              <a:rPr lang="en-US" sz="2000" i="1">
                <a:latin typeface="Tahoma" charset="0"/>
                <a:ea typeface="MS PGothic" charset="0"/>
              </a:rPr>
              <a:t>Attenzione: Se non si dispone del collegamento ad Internet  non si </a:t>
            </a:r>
            <a:r>
              <a:rPr lang="en-US" sz="2000" i="1" smtClean="0">
                <a:latin typeface="Tahoma" charset="0"/>
                <a:ea typeface="MS PGothic" charset="0"/>
              </a:rPr>
              <a:t>può accedere ai propri file</a:t>
            </a:r>
            <a:r>
              <a:rPr lang="en-US" sz="2000" i="1">
                <a:latin typeface="Tahoma" charset="0"/>
                <a:ea typeface="MS PGothic" charset="0"/>
              </a:rPr>
              <a:t>!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Reti</a:t>
            </a:r>
            <a:endParaRPr lang="en-US"/>
          </a:p>
        </p:txBody>
      </p:sp>
      <p:sp>
        <p:nvSpPr>
          <p:cNvPr id="256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E3AD68B-7F56-4746-829B-04D8656E0322}" type="slidenum">
              <a:rPr lang="en-US" sz="1400" u="none"/>
              <a:pPr/>
              <a:t>26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Servizi Cloud - App e Web App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half" idx="1"/>
          </p:nvPr>
        </p:nvSpPr>
        <p:spPr>
          <a:xfrm>
            <a:off x="817240" y="3184377"/>
            <a:ext cx="3024336" cy="5326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mtClean="0"/>
              <a:t>Utente</a:t>
            </a:r>
            <a:endParaRPr lang="it-IT"/>
          </a:p>
        </p:txBody>
      </p:sp>
      <p:sp>
        <p:nvSpPr>
          <p:cNvPr id="18" name="Segnaposto contenuto 12"/>
          <p:cNvSpPr>
            <a:spLocks noGrp="1"/>
          </p:cNvSpPr>
          <p:nvPr>
            <p:ph sz="half" idx="2"/>
          </p:nvPr>
        </p:nvSpPr>
        <p:spPr>
          <a:xfrm>
            <a:off x="4417640" y="2536305"/>
            <a:ext cx="4248472" cy="5326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mtClean="0"/>
              <a:t>Utente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 01/2019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Reti</a:t>
            </a:r>
            <a:endParaRPr lang="en-US"/>
          </a:p>
        </p:txBody>
      </p:sp>
      <p:sp>
        <p:nvSpPr>
          <p:cNvPr id="256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E3AD68B-7F56-4746-829B-04D8656E0322}" type="slidenum">
              <a:rPr lang="en-US" sz="1400" u="none"/>
              <a:pPr/>
              <a:t>27</a:t>
            </a:fld>
            <a:endParaRPr lang="en-US" sz="1400" u="none"/>
          </a:p>
        </p:txBody>
      </p:sp>
      <p:sp>
        <p:nvSpPr>
          <p:cNvPr id="22" name="Segnaposto contenuto 12"/>
          <p:cNvSpPr>
            <a:spLocks noGrp="1"/>
          </p:cNvSpPr>
          <p:nvPr>
            <p:ph sz="half" idx="4294967295"/>
          </p:nvPr>
        </p:nvSpPr>
        <p:spPr>
          <a:xfrm>
            <a:off x="4417682" y="3184525"/>
            <a:ext cx="4247870" cy="531813"/>
          </a:xfrm>
          <a:solidFill>
            <a:srgbClr val="FFFF8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800" smtClean="0"/>
              <a:t>WebApp </a:t>
            </a:r>
            <a:r>
              <a:rPr lang="en-US" sz="2400" i="1" smtClean="0"/>
              <a:t>(p.es. Word online)</a:t>
            </a:r>
            <a:endParaRPr lang="it-IT" i="1"/>
          </a:p>
        </p:txBody>
      </p:sp>
      <p:sp>
        <p:nvSpPr>
          <p:cNvPr id="15" name="Segnaposto contenuto 12"/>
          <p:cNvSpPr txBox="1">
            <a:spLocks/>
          </p:cNvSpPr>
          <p:nvPr/>
        </p:nvSpPr>
        <p:spPr>
          <a:xfrm>
            <a:off x="827584" y="3832449"/>
            <a:ext cx="3024336" cy="532655"/>
          </a:xfrm>
          <a:prstGeom prst="rect">
            <a:avLst/>
          </a:prstGeom>
          <a:solidFill>
            <a:srgbClr val="FFFF8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(p.es. Word)</a:t>
            </a:r>
            <a:endParaRPr kumimoji="0" lang="it-IT" sz="3200" b="0" i="1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egnaposto contenuto 12"/>
          <p:cNvSpPr txBox="1">
            <a:spLocks/>
          </p:cNvSpPr>
          <p:nvPr/>
        </p:nvSpPr>
        <p:spPr>
          <a:xfrm>
            <a:off x="827584" y="4480521"/>
            <a:ext cx="3024336" cy="532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Operativo</a:t>
            </a: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egnaposto contenuto 12"/>
          <p:cNvSpPr txBox="1">
            <a:spLocks/>
          </p:cNvSpPr>
          <p:nvPr/>
        </p:nvSpPr>
        <p:spPr>
          <a:xfrm>
            <a:off x="827584" y="5128593"/>
            <a:ext cx="3024336" cy="532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</a:t>
            </a: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egnaposto contenuto 12"/>
          <p:cNvSpPr txBox="1">
            <a:spLocks/>
          </p:cNvSpPr>
          <p:nvPr/>
        </p:nvSpPr>
        <p:spPr>
          <a:xfrm>
            <a:off x="4427984" y="3832449"/>
            <a:ext cx="4248472" cy="532655"/>
          </a:xfrm>
          <a:prstGeom prst="rect">
            <a:avLst/>
          </a:prstGeom>
          <a:solidFill>
            <a:srgbClr val="FFFF8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Browser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(p.es. Firefox)</a:t>
            </a:r>
            <a:endParaRPr kumimoji="0" lang="it-IT" sz="3200" b="0" i="1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egnaposto contenuto 12"/>
          <p:cNvSpPr txBox="1">
            <a:spLocks/>
          </p:cNvSpPr>
          <p:nvPr/>
        </p:nvSpPr>
        <p:spPr>
          <a:xfrm>
            <a:off x="4427984" y="4480521"/>
            <a:ext cx="4248472" cy="532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u="none" smtClean="0"/>
              <a:t>Sistema Operativo</a:t>
            </a: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egnaposto contenuto 12"/>
          <p:cNvSpPr txBox="1">
            <a:spLocks/>
          </p:cNvSpPr>
          <p:nvPr/>
        </p:nvSpPr>
        <p:spPr>
          <a:xfrm>
            <a:off x="4427984" y="5128593"/>
            <a:ext cx="4248472" cy="532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</a:t>
            </a:r>
            <a:endParaRPr kumimoji="0" lang="it-IT" sz="2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egnaposto contenuto 12"/>
          <p:cNvSpPr txBox="1">
            <a:spLocks/>
          </p:cNvSpPr>
          <p:nvPr/>
        </p:nvSpPr>
        <p:spPr>
          <a:xfrm>
            <a:off x="1249288" y="1816225"/>
            <a:ext cx="2170584" cy="53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</a:t>
            </a:r>
            <a:endParaRPr kumimoji="0" lang="it-IT" sz="3200" b="1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egnaposto contenuto 12"/>
          <p:cNvSpPr txBox="1">
            <a:spLocks/>
          </p:cNvSpPr>
          <p:nvPr/>
        </p:nvSpPr>
        <p:spPr>
          <a:xfrm>
            <a:off x="5425752" y="1772816"/>
            <a:ext cx="2170584" cy="53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APP</a:t>
            </a:r>
            <a:endParaRPr kumimoji="0" lang="it-IT" sz="3200" b="1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838200" y="1412776"/>
            <a:ext cx="7772400" cy="16002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776"/>
            <a:ext cx="8207375" cy="468052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ahoma" charset="0"/>
                <a:ea typeface="MS PGothic" charset="0"/>
              </a:rPr>
              <a:t>Si dice </a:t>
            </a:r>
            <a:r>
              <a:rPr lang="en-US" sz="2400" b="1" smtClean="0">
                <a:latin typeface="Tahoma" charset="0"/>
                <a:ea typeface="MS PGothic" charset="0"/>
              </a:rPr>
              <a:t>download</a:t>
            </a:r>
            <a:r>
              <a:rPr lang="en-US" sz="2400" smtClean="0">
                <a:latin typeface="Tahoma" charset="0"/>
                <a:ea typeface="MS PGothic" charset="0"/>
              </a:rPr>
              <a:t> (scaricamento) l'operazione di trasferimento dati (es.: programmi, immagini, musica, video, archivi) </a:t>
            </a:r>
            <a:r>
              <a:rPr lang="en-US" sz="2400" b="1" smtClean="0">
                <a:latin typeface="Tahoma" charset="0"/>
                <a:ea typeface="MS PGothic" charset="0"/>
              </a:rPr>
              <a:t>da un server verso l'utente.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ahoma" charset="0"/>
                <a:ea typeface="MS PGothic" charset="0"/>
              </a:rPr>
              <a:t>Il trasferimento in senso inverso è detto </a:t>
            </a:r>
            <a:r>
              <a:rPr lang="en-US" sz="2400" b="1" smtClean="0">
                <a:latin typeface="Tahoma" charset="0"/>
                <a:ea typeface="MS PGothic" charset="0"/>
              </a:rPr>
              <a:t>upload</a:t>
            </a:r>
            <a:r>
              <a:rPr lang="en-US" sz="2400" smtClean="0">
                <a:latin typeface="Tahoma" charset="0"/>
                <a:ea typeface="MS PGothic" charset="0"/>
              </a:rPr>
              <a:t>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ahoma" charset="0"/>
                <a:ea typeface="MS PGothic" charset="0"/>
              </a:rPr>
              <a:t>Analogamente, si definiscono </a:t>
            </a:r>
            <a:r>
              <a:rPr lang="en-US" sz="2400" b="1" smtClean="0">
                <a:latin typeface="Tahoma" charset="0"/>
                <a:ea typeface="MS PGothic" charset="0"/>
              </a:rPr>
              <a:t>downstream</a:t>
            </a:r>
            <a:r>
              <a:rPr lang="en-US" sz="2400" smtClean="0">
                <a:latin typeface="Tahoma" charset="0"/>
                <a:ea typeface="MS PGothic" charset="0"/>
              </a:rPr>
              <a:t> e </a:t>
            </a:r>
            <a:r>
              <a:rPr lang="en-US" sz="2400" b="1" smtClean="0">
                <a:latin typeface="Tahoma" charset="0"/>
                <a:ea typeface="MS PGothic" charset="0"/>
              </a:rPr>
              <a:t>upstream </a:t>
            </a:r>
            <a:r>
              <a:rPr lang="en-US" sz="2400" smtClean="0">
                <a:latin typeface="Tahoma" charset="0"/>
                <a:ea typeface="MS PGothic" charset="0"/>
              </a:rPr>
              <a:t>le direzioni dal server verso l'</a:t>
            </a:r>
            <a:r>
              <a:rPr lang="en-US" altLang="ja-JP" sz="2400" smtClean="0">
                <a:latin typeface="Tahoma" charset="0"/>
                <a:ea typeface="MS PGothic" charset="0"/>
              </a:rPr>
              <a:t>utente e viceversa</a:t>
            </a:r>
            <a:endParaRPr lang="en-US" altLang="ja-JP" sz="2800" smtClean="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ahoma" charset="0"/>
                <a:ea typeface="MS PGothic" charset="0"/>
              </a:rPr>
              <a:t>I trasferimenti fra utenti allo stesso livello (peers) sono invece detti </a:t>
            </a:r>
            <a:r>
              <a:rPr lang="en-US" sz="2400" b="1" smtClean="0">
                <a:latin typeface="Tahoma" charset="0"/>
                <a:ea typeface="MS PGothic" charset="0"/>
              </a:rPr>
              <a:t>peer-to-peer</a:t>
            </a:r>
            <a:r>
              <a:rPr lang="en-US" sz="2400" smtClean="0">
                <a:latin typeface="Tahoma" charset="0"/>
                <a:ea typeface="MS PGothic" charset="0"/>
              </a:rPr>
              <a:t> (P2P). I due utenti dialogano direttamente senza bisogno dell'intervento di nessun server.</a:t>
            </a:r>
            <a:endParaRPr lang="en-US" sz="2400">
              <a:latin typeface="Tahoma" charset="0"/>
              <a:ea typeface="MS PGothic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Download, upload, peer-to-peer</a:t>
            </a:r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26629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6630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Reti</a:t>
            </a:r>
            <a:endParaRPr lang="en-US" sz="1400" u="none"/>
          </a:p>
        </p:txBody>
      </p:sp>
      <p:sp>
        <p:nvSpPr>
          <p:cNvPr id="2663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A8EB48B0-911D-7F4B-BA14-0A9076BBD0CC}" type="slidenum">
              <a:rPr lang="en-US" sz="1400" u="none" smtClean="0"/>
              <a:pPr/>
              <a:t>28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71500" y="1524000"/>
            <a:ext cx="8039100" cy="1190625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Streaming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56792"/>
            <a:ext cx="8247063" cy="446300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dice </a:t>
            </a:r>
            <a:r>
              <a:rPr lang="en-US" sz="2400" b="1">
                <a:latin typeface="Tahoma" charset="0"/>
                <a:ea typeface="MS PGothic" charset="0"/>
              </a:rPr>
              <a:t>streaming</a:t>
            </a:r>
            <a:r>
              <a:rPr lang="en-US" sz="2400">
                <a:latin typeface="Tahoma" charset="0"/>
                <a:ea typeface="MS PGothic" charset="0"/>
              </a:rPr>
              <a:t> l'operazione di trasferimento dati audio e/o video da un server verso l'utente </a:t>
            </a:r>
            <a:r>
              <a:rPr lang="en-US" sz="2400" b="1">
                <a:latin typeface="Tahoma" charset="0"/>
                <a:ea typeface="MS PGothic" charset="0"/>
              </a:rPr>
              <a:t>senza che tali dati siano memorizzati.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Questa modalità viene usata per ricevere contenuti (film, trasmissioni televisive, concerti, eventi sportivi, ecc) attraverso la rete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Si può trattare di contenuti sia in diretta (live) sia in differita, gratuiti oppure a pagamento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Richiede una buona connessione Internet, soprattutto se si vogliono visualizzare contenuti HD o attivare più sessioni in contemporanea</a:t>
            </a:r>
          </a:p>
        </p:txBody>
      </p:sp>
      <p:sp>
        <p:nvSpPr>
          <p:cNvPr id="27653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765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765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FE69B94-05C5-0548-B7C3-407CB96D3B8F}" type="slidenum">
              <a:rPr lang="en-US" sz="1400" u="none"/>
              <a:pPr/>
              <a:t>29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457200" y="3429000"/>
            <a:ext cx="8229600" cy="16002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Che cos'è una rete?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>
              <a:latin typeface="Tahoma" charset="0"/>
              <a:ea typeface="MS PGothic" charset="0"/>
            </a:endParaRPr>
          </a:p>
          <a:p>
            <a:pPr algn="ctr" eaLnBrk="1" hangingPunct="1">
              <a:buFontTx/>
              <a:buNone/>
            </a:pPr>
            <a:r>
              <a:rPr lang="en-US">
                <a:latin typeface="Tahoma" charset="0"/>
                <a:ea typeface="MS PGothic" charset="0"/>
              </a:rPr>
              <a:t>Una </a:t>
            </a:r>
            <a:r>
              <a:rPr lang="en-US" b="1">
                <a:latin typeface="Tahoma" charset="0"/>
                <a:ea typeface="MS PGothic" charset="0"/>
              </a:rPr>
              <a:t>rete</a:t>
            </a:r>
            <a:r>
              <a:rPr lang="en-US">
                <a:latin typeface="Tahoma" charset="0"/>
                <a:ea typeface="MS PGothic" charset="0"/>
              </a:rPr>
              <a:t> si può definire come:</a:t>
            </a:r>
          </a:p>
          <a:p>
            <a:pPr algn="ctr" eaLnBrk="1" hangingPunct="1">
              <a:buFontTx/>
              <a:buNone/>
            </a:pPr>
            <a:endParaRPr lang="en-US">
              <a:latin typeface="Tahoma" charset="0"/>
              <a:ea typeface="MS PGothic" charset="0"/>
            </a:endParaRPr>
          </a:p>
          <a:p>
            <a:pPr algn="ctr" eaLnBrk="1" hangingPunct="1">
              <a:buFontTx/>
              <a:buNone/>
            </a:pPr>
            <a:r>
              <a:rPr lang="en-US">
                <a:latin typeface="Tahoma" charset="0"/>
                <a:ea typeface="MS PGothic" charset="0"/>
              </a:rPr>
              <a:t>Un insieme di </a:t>
            </a:r>
            <a:r>
              <a:rPr lang="en-US" u="sng">
                <a:latin typeface="Tahoma" charset="0"/>
                <a:ea typeface="MS PGothic" charset="0"/>
              </a:rPr>
              <a:t>sistemi</a:t>
            </a:r>
            <a:r>
              <a:rPr lang="en-US">
                <a:latin typeface="Tahoma" charset="0"/>
                <a:ea typeface="MS PGothic" charset="0"/>
              </a:rPr>
              <a:t> per l'elaborazione delle informazioni </a:t>
            </a:r>
            <a:r>
              <a:rPr lang="en-US" u="sng">
                <a:latin typeface="Tahoma" charset="0"/>
                <a:ea typeface="MS PGothic" charset="0"/>
              </a:rPr>
              <a:t>messi in comunicazione</a:t>
            </a:r>
            <a:r>
              <a:rPr lang="en-US">
                <a:latin typeface="Tahoma" charset="0"/>
                <a:ea typeface="MS PGothic" charset="0"/>
              </a:rPr>
              <a:t> tra loro</a:t>
            </a:r>
          </a:p>
          <a:p>
            <a:pPr algn="ctr" eaLnBrk="1" hangingPunct="1"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  <a:p>
            <a:pPr algn="ctr" eaLnBrk="1" hangingPunct="1"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  <a:p>
            <a:pPr algn="ctr" eaLnBrk="1" hangingPunct="1"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Equivalente inglese: Network</a:t>
            </a:r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410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10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10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41BE727E-EA20-DB4D-BE54-E185253C2568}" type="slidenum">
              <a:rPr lang="en-US" sz="1400" u="none"/>
              <a:pPr/>
              <a:t>3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11188" y="1143000"/>
            <a:ext cx="7993062" cy="13716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Velocità di trasferimento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219200"/>
            <a:ext cx="7989887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dice </a:t>
            </a:r>
            <a:r>
              <a:rPr lang="en-US" sz="2400" b="1">
                <a:latin typeface="Tahoma" charset="0"/>
                <a:ea typeface="MS PGothic" charset="0"/>
              </a:rPr>
              <a:t>velocità di trasferimento</a:t>
            </a:r>
            <a:r>
              <a:rPr lang="en-US" sz="2400">
                <a:latin typeface="Tahoma" charset="0"/>
                <a:ea typeface="MS PGothic" charset="0"/>
              </a:rPr>
              <a:t> (bit rate) la quantità di dati che si può trasferire nell'unità di tempo attraverso un determinato canale di comunicazione (*)</a:t>
            </a:r>
          </a:p>
          <a:p>
            <a:pPr algn="ctr"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La </a:t>
            </a:r>
            <a:r>
              <a:rPr lang="en-US" sz="2400" b="1">
                <a:latin typeface="Tahoma" charset="0"/>
                <a:ea typeface="MS PGothic" charset="0"/>
              </a:rPr>
              <a:t>velocità di trasferimento</a:t>
            </a:r>
            <a:r>
              <a:rPr lang="en-US" sz="2400">
                <a:latin typeface="Tahoma" charset="0"/>
                <a:ea typeface="MS PGothic" charset="0"/>
              </a:rPr>
              <a:t> si misura in bit al secondo (bps o bit/s) e nei suoi multipli:</a:t>
            </a:r>
          </a:p>
          <a:p>
            <a:pPr eaLnBrk="1" hangingPunct="1"/>
            <a:r>
              <a:rPr lang="en-US" sz="2400" b="1">
                <a:latin typeface="Tahoma" charset="0"/>
                <a:ea typeface="MS PGothic" charset="0"/>
              </a:rPr>
              <a:t>kbps</a:t>
            </a:r>
            <a:r>
              <a:rPr lang="en-US" sz="2400">
                <a:latin typeface="Tahoma" charset="0"/>
                <a:ea typeface="MS PGothic" charset="0"/>
              </a:rPr>
              <a:t> (1000 bps)</a:t>
            </a:r>
          </a:p>
          <a:p>
            <a:pPr eaLnBrk="1" hangingPunct="1"/>
            <a:r>
              <a:rPr lang="en-US" sz="2400" b="1">
                <a:latin typeface="Tahoma" charset="0"/>
                <a:ea typeface="MS PGothic" charset="0"/>
              </a:rPr>
              <a:t>Mbps</a:t>
            </a:r>
            <a:r>
              <a:rPr lang="en-US" sz="2400">
                <a:latin typeface="Tahoma" charset="0"/>
                <a:ea typeface="MS PGothic" charset="0"/>
              </a:rPr>
              <a:t> (1000 kbps)</a:t>
            </a:r>
          </a:p>
          <a:p>
            <a:pPr eaLnBrk="1" hangingPunct="1"/>
            <a:r>
              <a:rPr lang="en-US" sz="2400" b="1">
                <a:latin typeface="Tahoma" charset="0"/>
                <a:ea typeface="MS PGothic" charset="0"/>
              </a:rPr>
              <a:t>Gbps</a:t>
            </a:r>
            <a:r>
              <a:rPr lang="en-US" sz="2400">
                <a:latin typeface="Tahoma" charset="0"/>
                <a:ea typeface="MS PGothic" charset="0"/>
              </a:rPr>
              <a:t> (1000 Mbps)</a:t>
            </a:r>
          </a:p>
          <a:p>
            <a:pPr eaLnBrk="1" hangingPunct="1"/>
            <a:r>
              <a:rPr lang="en-US" sz="2400" b="1">
                <a:latin typeface="Tahoma" charset="0"/>
                <a:ea typeface="MS PGothic" charset="0"/>
              </a:rPr>
              <a:t>Tbps</a:t>
            </a:r>
            <a:r>
              <a:rPr lang="en-US" sz="2400">
                <a:latin typeface="Tahoma" charset="0"/>
                <a:ea typeface="MS PGothic" charset="0"/>
              </a:rPr>
              <a:t> (1000 Gbps)</a:t>
            </a:r>
          </a:p>
          <a:p>
            <a:pPr eaLnBrk="1" hangingPunct="1">
              <a:buFontTx/>
              <a:buNone/>
            </a:pPr>
            <a:r>
              <a:rPr lang="en-US" sz="2000" i="1">
                <a:latin typeface="Tahoma" charset="0"/>
                <a:ea typeface="MS PGothic" charset="0"/>
              </a:rPr>
              <a:t>(*) Da un computer ad un altro, fra due supporti di uno stesso computer, fra un dispositivo ed un computer, fra due dispositivi, ecc</a:t>
            </a:r>
          </a:p>
        </p:txBody>
      </p:sp>
      <p:sp>
        <p:nvSpPr>
          <p:cNvPr id="28677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8678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867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3D4764A-9DF7-5B41-84E8-4A9CE66C6280}" type="slidenum">
              <a:rPr lang="en-US" sz="1400" u="none"/>
              <a:pPr/>
              <a:t>30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Velocità di trasferimento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33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latin typeface="Tahoma" charset="0"/>
                <a:ea typeface="MS PGothic" charset="0"/>
              </a:rPr>
              <a:t>Alcuni valori tipici di velocità di </a:t>
            </a:r>
            <a:r>
              <a:rPr lang="en-US" sz="2000" smtClean="0">
                <a:latin typeface="Tahoma" charset="0"/>
                <a:ea typeface="MS PGothic" charset="0"/>
              </a:rPr>
              <a:t>trasferimento (teoriche):</a:t>
            </a:r>
          </a:p>
          <a:p>
            <a:pPr eaLnBrk="1" hangingPunct="1"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  <a:p>
            <a:pPr eaLnBrk="1" hangingPunct="1"/>
            <a:r>
              <a:rPr lang="en-US" sz="2000">
                <a:latin typeface="Tahoma" charset="0"/>
                <a:ea typeface="MS PGothic" charset="0"/>
              </a:rPr>
              <a:t>Modem telefonico	</a:t>
            </a:r>
            <a:r>
              <a:rPr lang="en-US" sz="2000" smtClean="0">
                <a:latin typeface="Tahoma" charset="0"/>
                <a:ea typeface="MS PGothic" charset="0"/>
              </a:rPr>
              <a:t>fino </a:t>
            </a:r>
            <a:r>
              <a:rPr lang="en-US" sz="2000">
                <a:latin typeface="Tahoma" charset="0"/>
                <a:ea typeface="MS PGothic" charset="0"/>
              </a:rPr>
              <a:t>a 56 kbps</a:t>
            </a:r>
          </a:p>
          <a:p>
            <a:pPr eaLnBrk="1" hangingPunct="1"/>
            <a:r>
              <a:rPr lang="en-US" sz="2000">
                <a:latin typeface="Tahoma" charset="0"/>
                <a:ea typeface="MS PGothic" charset="0"/>
              </a:rPr>
              <a:t>USB 1.1		</a:t>
            </a:r>
            <a:r>
              <a:rPr lang="en-US" sz="2000" smtClean="0">
                <a:latin typeface="Tahoma" charset="0"/>
                <a:ea typeface="MS PGothic" charset="0"/>
              </a:rPr>
              <a:t>fino </a:t>
            </a:r>
            <a:r>
              <a:rPr lang="en-US" sz="2000">
                <a:latin typeface="Tahoma" charset="0"/>
                <a:ea typeface="MS PGothic" charset="0"/>
              </a:rPr>
              <a:t>a 12 Mbps</a:t>
            </a:r>
          </a:p>
          <a:p>
            <a:pPr eaLnBrk="1" hangingPunct="1"/>
            <a:r>
              <a:rPr lang="en-US" sz="2000">
                <a:latin typeface="Tahoma" charset="0"/>
                <a:ea typeface="MS PGothic" charset="0"/>
              </a:rPr>
              <a:t>USB 2.0		</a:t>
            </a:r>
            <a:r>
              <a:rPr lang="en-US" sz="2000" smtClean="0">
                <a:latin typeface="Tahoma" charset="0"/>
                <a:ea typeface="MS PGothic" charset="0"/>
              </a:rPr>
              <a:t>fino </a:t>
            </a:r>
            <a:r>
              <a:rPr lang="en-US" sz="2000">
                <a:latin typeface="Tahoma" charset="0"/>
                <a:ea typeface="MS PGothic" charset="0"/>
              </a:rPr>
              <a:t>a 480 Mbps</a:t>
            </a:r>
          </a:p>
          <a:p>
            <a:pPr eaLnBrk="1" hangingPunct="1"/>
            <a:r>
              <a:rPr lang="en-US" sz="2000">
                <a:latin typeface="Tahoma" charset="0"/>
                <a:ea typeface="MS PGothic" charset="0"/>
              </a:rPr>
              <a:t>USB 3.0		</a:t>
            </a:r>
            <a:r>
              <a:rPr lang="en-US" sz="2000" smtClean="0">
                <a:latin typeface="Tahoma" charset="0"/>
                <a:ea typeface="MS PGothic" charset="0"/>
              </a:rPr>
              <a:t>fino </a:t>
            </a:r>
            <a:r>
              <a:rPr lang="en-US" sz="2000">
                <a:latin typeface="Tahoma" charset="0"/>
                <a:ea typeface="MS PGothic" charset="0"/>
              </a:rPr>
              <a:t>a 4.8 Gbps</a:t>
            </a:r>
          </a:p>
          <a:p>
            <a:pPr eaLnBrk="1" hangingPunct="1"/>
            <a:r>
              <a:rPr lang="en-US" sz="2000" smtClean="0">
                <a:latin typeface="Tahoma" charset="0"/>
                <a:ea typeface="MS PGothic" charset="0"/>
              </a:rPr>
              <a:t>USB 3.1		fino a 10 Gbps</a:t>
            </a:r>
          </a:p>
          <a:p>
            <a:pPr eaLnBrk="1" hangingPunct="1"/>
            <a:r>
              <a:rPr lang="en-US" sz="2000" smtClean="0">
                <a:latin typeface="Tahoma" charset="0"/>
                <a:ea typeface="MS PGothic" charset="0"/>
              </a:rPr>
              <a:t>WiFi b/g/n/ac</a:t>
            </a:r>
            <a:r>
              <a:rPr lang="en-US" sz="2000">
                <a:latin typeface="Tahoma" charset="0"/>
                <a:ea typeface="MS PGothic" charset="0"/>
              </a:rPr>
              <a:t>	</a:t>
            </a:r>
            <a:r>
              <a:rPr lang="en-US" sz="2000" smtClean="0">
                <a:latin typeface="Tahoma" charset="0"/>
                <a:ea typeface="MS PGothic" charset="0"/>
              </a:rPr>
              <a:t>11/54/450/3000 Mbps</a:t>
            </a:r>
            <a:endParaRPr lang="en-US" sz="2000">
              <a:latin typeface="Tahoma" charset="0"/>
              <a:ea typeface="MS PGothic" charset="0"/>
            </a:endParaRPr>
          </a:p>
          <a:p>
            <a:pPr eaLnBrk="1" hangingPunct="1"/>
            <a:r>
              <a:rPr lang="en-US" sz="2000">
                <a:latin typeface="Tahoma" charset="0"/>
                <a:ea typeface="MS PGothic" charset="0"/>
              </a:rPr>
              <a:t>Thunderbolt		da 10 a 100 Gbps</a:t>
            </a:r>
          </a:p>
          <a:p>
            <a:pPr eaLnBrk="1" hangingPunct="1"/>
            <a:r>
              <a:rPr lang="en-US" sz="2000">
                <a:latin typeface="Tahoma" charset="0"/>
                <a:ea typeface="MS PGothic" charset="0"/>
              </a:rPr>
              <a:t>Fibra ottica		alcuni(*) </a:t>
            </a:r>
            <a:r>
              <a:rPr lang="en-US" sz="2000" smtClean="0">
                <a:latin typeface="Tahoma" charset="0"/>
                <a:ea typeface="MS PGothic" charset="0"/>
              </a:rPr>
              <a:t>Tbps</a:t>
            </a:r>
            <a:endParaRPr lang="en-US" sz="20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en-US" sz="1800" i="1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1800" i="1" smtClean="0">
                <a:latin typeface="Tahoma" charset="0"/>
                <a:ea typeface="MS PGothic" charset="0"/>
              </a:rPr>
              <a:t>(*) </a:t>
            </a:r>
            <a:r>
              <a:rPr lang="en-US" sz="1800" i="1">
                <a:latin typeface="Tahoma" charset="0"/>
                <a:ea typeface="MS PGothic" charset="0"/>
              </a:rPr>
              <a:t>Record di trasmissione su una fibra ottica: 1Pbps (1000 Tbps) equivalente a 5'000 film di 2 ore in HD ogni secondo</a:t>
            </a:r>
            <a:br>
              <a:rPr lang="en-US" sz="1800" i="1">
                <a:latin typeface="Tahoma" charset="0"/>
                <a:ea typeface="MS PGothic" charset="0"/>
              </a:rPr>
            </a:br>
            <a:r>
              <a:rPr lang="en-US" sz="1800" i="1">
                <a:latin typeface="Tahoma" charset="0"/>
                <a:ea typeface="MS PGothic" charset="0"/>
              </a:rPr>
              <a:t>(Fonte: NTT, sett 2012)</a:t>
            </a:r>
          </a:p>
          <a:p>
            <a:pPr eaLnBrk="1" hangingPunct="1"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</p:txBody>
      </p:sp>
      <p:sp>
        <p:nvSpPr>
          <p:cNvPr id="2970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2970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297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F488888-45EF-FE4B-8955-AA6770740C4B}" type="slidenum">
              <a:rPr lang="en-US" sz="1400" u="none"/>
              <a:pPr/>
              <a:t>31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Esempio: </a:t>
            </a:r>
            <a:r>
              <a:rPr lang="en-US" smtClean="0">
                <a:latin typeface="Tahoma" charset="0"/>
                <a:ea typeface="MS PGothic" charset="0"/>
              </a:rPr>
              <a:t>mp3/aac</a:t>
            </a:r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 file audio </a:t>
            </a:r>
            <a:r>
              <a:rPr lang="en-US" sz="2400" smtClean="0">
                <a:latin typeface="Tahoma" charset="0"/>
                <a:ea typeface="MS PGothic" charset="0"/>
              </a:rPr>
              <a:t>mp3/aac </a:t>
            </a:r>
            <a:r>
              <a:rPr lang="en-US" sz="2400">
                <a:latin typeface="Tahoma" charset="0"/>
                <a:ea typeface="MS PGothic" charset="0"/>
              </a:rPr>
              <a:t>possono essere registrati (e quindi riprodotti) a diversi bit rate.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Più è alto il valore, maggiore è la qualità sonora (e minore la compressione)</a:t>
            </a:r>
          </a:p>
          <a:p>
            <a:pPr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32 kbps		Accettabile, ma solo per il parlato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96 kbps		Parlato o streaming a bassa qualità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128-160 kbps	Qualità standard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192 kbps		Alta qualità 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320 kbps		Massimo livello qualitativo dell'mp3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ahoma" charset="0"/>
                <a:ea typeface="MS PGothic" charset="0"/>
              </a:rPr>
              <a:t>Fonte: </a:t>
            </a:r>
            <a:r>
              <a:rPr lang="en-US" sz="2000">
                <a:latin typeface="Tahoma" charset="0"/>
                <a:ea typeface="MS PGothic" charset="0"/>
                <a:hlinkClick r:id="rId2"/>
              </a:rPr>
              <a:t>http:en.wikipedia.org/wiki/Bit_rate#Audio</a:t>
            </a:r>
            <a:endParaRPr lang="en-US" sz="1800">
              <a:latin typeface="Tahoma" charset="0"/>
              <a:ea typeface="MS PGothic" charset="0"/>
            </a:endParaRPr>
          </a:p>
        </p:txBody>
      </p:sp>
      <p:sp>
        <p:nvSpPr>
          <p:cNvPr id="3072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072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07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FE9EE6C-35EF-9E44-98C0-596BF858A8D4}" type="slidenum">
              <a:rPr lang="en-US" sz="1400" u="none"/>
              <a:pPr/>
              <a:t>32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Tahoma" charset="0"/>
                <a:ea typeface="MS PGothic" charset="0"/>
              </a:rPr>
              <a:t>Tempi di trasferimento</a:t>
            </a:r>
            <a:endParaRPr lang="it-IT">
              <a:solidFill>
                <a:srgbClr val="FF0080"/>
              </a:solidFill>
              <a:latin typeface="Tahoma" charset="0"/>
              <a:ea typeface="MS PGothic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800">
                <a:latin typeface="Tahoma" charset="0"/>
                <a:ea typeface="MS PGothic" charset="0"/>
              </a:rPr>
              <a:t>Per trasferire 700 MB (l'equivalente di un CD) ci vogliono: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27.8 ore		con un modem 56k</a:t>
            </a:r>
          </a:p>
          <a:p>
            <a:pPr eaLnBrk="1" hangingPunct="1"/>
            <a:r>
              <a:rPr lang="it-IT" sz="2400" smtClean="0">
                <a:latin typeface="Tahoma" charset="0"/>
                <a:ea typeface="MS PGothic" charset="0"/>
              </a:rPr>
              <a:t>8 minuti</a:t>
            </a:r>
            <a:r>
              <a:rPr lang="it-IT" sz="2400">
                <a:latin typeface="Tahoma" charset="0"/>
                <a:ea typeface="MS PGothic" charset="0"/>
              </a:rPr>
              <a:t>		con USB 1.1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12 secondi		con USB 2.0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1.2 secondi	con USB 3.0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0.6 secondi	con Thunderbolt (fino a 0.06")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0.001 secondi	fibra ottica da 5 Tbps</a:t>
            </a: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N.B.: Si tratta di calcoli </a:t>
            </a:r>
            <a:r>
              <a:rPr lang="it-IT" sz="2400" u="sng">
                <a:latin typeface="Tahoma" charset="0"/>
                <a:ea typeface="MS PGothic" charset="0"/>
              </a:rPr>
              <a:t>teorici</a:t>
            </a:r>
            <a:r>
              <a:rPr lang="it-IT" sz="2400">
                <a:latin typeface="Tahoma" charset="0"/>
                <a:ea typeface="MS PGothic" charset="0"/>
              </a:rPr>
              <a:t> basati sulla max velocità possibile. I tempi reali sono inferiori, ma gli ordini di grandezza restano gli stessi.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174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174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17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5D09FF33-1747-174A-841F-455B7B4E803F}" type="slidenum">
              <a:rPr lang="en-US" sz="1400" u="none"/>
              <a:pPr/>
              <a:t>33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Tahoma" charset="0"/>
                <a:ea typeface="MS PGothic" charset="0"/>
              </a:rPr>
              <a:t>Tempi di trasferimento</a:t>
            </a:r>
            <a:endParaRPr lang="it-IT">
              <a:solidFill>
                <a:srgbClr val="FF0080"/>
              </a:solidFill>
              <a:latin typeface="Tahoma" charset="0"/>
              <a:ea typeface="MS PGothic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03784"/>
            <a:ext cx="7924800" cy="4933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800">
                <a:latin typeface="Tahoma" charset="0"/>
                <a:ea typeface="MS PGothic" charset="0"/>
              </a:rPr>
              <a:t>Problema: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Quanto tempo si impiega a trasferire </a:t>
            </a:r>
            <a:r>
              <a:rPr lang="it-IT" sz="2400" smtClean="0">
                <a:latin typeface="Tahoma" charset="0"/>
                <a:ea typeface="MS PGothic" charset="0"/>
              </a:rPr>
              <a:t>720 </a:t>
            </a:r>
            <a:r>
              <a:rPr lang="it-IT" sz="2400">
                <a:latin typeface="Tahoma" charset="0"/>
                <a:ea typeface="MS PGothic" charset="0"/>
              </a:rPr>
              <a:t>MB (un CD) alla velocità di 480 </a:t>
            </a:r>
            <a:r>
              <a:rPr lang="it-IT" sz="2400" smtClean="0">
                <a:latin typeface="Tahoma" charset="0"/>
                <a:ea typeface="MS PGothic" charset="0"/>
              </a:rPr>
              <a:t>Mb/s </a:t>
            </a:r>
            <a:r>
              <a:rPr lang="it-IT" sz="2400">
                <a:latin typeface="Tahoma" charset="0"/>
                <a:ea typeface="MS PGothic" charset="0"/>
              </a:rPr>
              <a:t>(USB 2.0)?</a:t>
            </a:r>
          </a:p>
          <a:p>
            <a:pPr eaLnBrk="1" hangingPunct="1">
              <a:buFontTx/>
              <a:buNone/>
            </a:pPr>
            <a:endParaRPr lang="it-IT" sz="2800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800" smtClean="0">
                <a:latin typeface="Tahoma" charset="0"/>
                <a:ea typeface="MS PGothic" charset="0"/>
              </a:rPr>
              <a:t>Svolgimento </a:t>
            </a:r>
            <a:r>
              <a:rPr lang="it-IT" sz="2800" b="1" smtClean="0">
                <a:latin typeface="Tahoma" charset="0"/>
                <a:ea typeface="MS PGothic" charset="0"/>
              </a:rPr>
              <a:t>1</a:t>
            </a:r>
            <a:r>
              <a:rPr lang="it-IT" sz="2800" smtClean="0">
                <a:latin typeface="Tahoma" charset="0"/>
                <a:ea typeface="MS PGothic" charset="0"/>
              </a:rPr>
              <a:t>: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Trasformo i bit/s in Byte/s: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480 Mb/s = 60 MB/s (perché?)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Questi verranno trasferiti in: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720 MB / 60 MB/s = 12 secondi</a:t>
            </a:r>
          </a:p>
          <a:p>
            <a:pPr eaLnBrk="1" hangingPunct="1">
              <a:buFontTx/>
              <a:buNone/>
            </a:pPr>
            <a:endParaRPr lang="it-IT" sz="2400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N.B</a:t>
            </a:r>
            <a:r>
              <a:rPr lang="it-IT" sz="2400">
                <a:latin typeface="Tahoma" charset="0"/>
                <a:ea typeface="MS PGothic" charset="0"/>
              </a:rPr>
              <a:t>: </a:t>
            </a:r>
            <a:r>
              <a:rPr lang="it-IT" sz="2400" b="1">
                <a:latin typeface="Tahoma" charset="0"/>
                <a:ea typeface="MS PGothic" charset="0"/>
              </a:rPr>
              <a:t>Byte</a:t>
            </a:r>
            <a:r>
              <a:rPr lang="it-IT" sz="2400">
                <a:latin typeface="Tahoma" charset="0"/>
                <a:ea typeface="MS PGothic" charset="0"/>
              </a:rPr>
              <a:t> si abbrevia con </a:t>
            </a:r>
            <a:r>
              <a:rPr lang="it-IT" sz="2400" b="1">
                <a:latin typeface="Tahoma" charset="0"/>
                <a:ea typeface="MS PGothic" charset="0"/>
              </a:rPr>
              <a:t>B</a:t>
            </a:r>
            <a:r>
              <a:rPr lang="it-IT" sz="2400">
                <a:latin typeface="Tahoma" charset="0"/>
                <a:ea typeface="MS PGothic" charset="0"/>
              </a:rPr>
              <a:t>, </a:t>
            </a:r>
            <a:r>
              <a:rPr lang="it-IT" sz="2400" b="1">
                <a:solidFill>
                  <a:srgbClr val="0000FF"/>
                </a:solidFill>
                <a:latin typeface="Tahoma" charset="0"/>
                <a:ea typeface="MS PGothic" charset="0"/>
              </a:rPr>
              <a:t>bit</a:t>
            </a:r>
            <a:r>
              <a:rPr lang="it-IT" sz="2400">
                <a:latin typeface="Tahoma" charset="0"/>
                <a:ea typeface="MS PGothic" charset="0"/>
              </a:rPr>
              <a:t> con </a:t>
            </a:r>
            <a:r>
              <a:rPr lang="it-IT" sz="2400" b="1">
                <a:solidFill>
                  <a:srgbClr val="0000FF"/>
                </a:solidFill>
                <a:latin typeface="Tahoma" charset="0"/>
                <a:ea typeface="MS PGothic" charset="0"/>
              </a:rPr>
              <a:t>b</a:t>
            </a:r>
            <a:endParaRPr lang="it-IT" sz="2400">
              <a:latin typeface="Tahoma" charset="0"/>
              <a:ea typeface="MS PGothic" charset="0"/>
            </a:endParaRPr>
          </a:p>
        </p:txBody>
      </p:sp>
      <p:sp>
        <p:nvSpPr>
          <p:cNvPr id="3277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277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27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DC149B46-C5DC-9543-9725-A0B5F385A1C2}" type="slidenum">
              <a:rPr lang="en-US" sz="1400" u="none"/>
              <a:pPr/>
              <a:t>34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Tahoma" charset="0"/>
                <a:ea typeface="MS PGothic" charset="0"/>
              </a:rPr>
              <a:t>Tempi di trasferimento</a:t>
            </a:r>
            <a:endParaRPr lang="it-IT">
              <a:solidFill>
                <a:srgbClr val="FF0080"/>
              </a:solidFill>
              <a:latin typeface="Tahoma" charset="0"/>
              <a:ea typeface="MS PGothic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924800" cy="480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sz="2800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800" smtClean="0">
                <a:latin typeface="Tahoma" charset="0"/>
                <a:ea typeface="MS PGothic" charset="0"/>
              </a:rPr>
              <a:t>Svolgimento </a:t>
            </a:r>
            <a:r>
              <a:rPr lang="it-IT" sz="2800" b="1" smtClean="0">
                <a:latin typeface="Tahoma" charset="0"/>
                <a:ea typeface="MS PGothic" charset="0"/>
              </a:rPr>
              <a:t>2</a:t>
            </a:r>
            <a:r>
              <a:rPr lang="it-IT" sz="2800" smtClean="0">
                <a:latin typeface="Tahoma" charset="0"/>
                <a:ea typeface="MS PGothic" charset="0"/>
              </a:rPr>
              <a:t>:</a:t>
            </a:r>
          </a:p>
          <a:p>
            <a:pPr marL="444500" lvl="1" indent="12700" eaLnBrk="1" hangingPunct="1"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Trasformo i Byte in bit: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720 MB = 5760 Mb (perché?)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Questi verranno trasferiti in:</a:t>
            </a:r>
          </a:p>
          <a:p>
            <a:pPr marL="444500" lvl="1" indent="12700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5760 Mb / 480 Mb/s = 12 secondi</a:t>
            </a:r>
          </a:p>
          <a:p>
            <a:pPr marL="44450" indent="12700" eaLnBrk="1" hangingPunct="1">
              <a:buFontTx/>
              <a:buNone/>
            </a:pPr>
            <a:endParaRPr lang="en-US" sz="2800" smtClean="0">
              <a:latin typeface="Tahoma" charset="0"/>
              <a:ea typeface="MS PGothic" charset="0"/>
            </a:endParaRPr>
          </a:p>
          <a:p>
            <a:pPr marL="44450" indent="12700" eaLnBrk="1" hangingPunct="1">
              <a:buFontTx/>
              <a:buNone/>
            </a:pPr>
            <a:r>
              <a:rPr lang="en-US" sz="2400" smtClean="0">
                <a:latin typeface="Tahoma" charset="0"/>
                <a:ea typeface="MS PGothic" charset="0"/>
              </a:rPr>
              <a:t>I due metodi sono equivalenti (ovviamente), ma si consiglia di utilizzare il primo, che generalmente porta a calcoli più semplici.</a:t>
            </a:r>
            <a:endParaRPr lang="it-IT" sz="2400" smtClean="0">
              <a:latin typeface="Tahoma" charset="0"/>
              <a:ea typeface="MS PGothic" charset="0"/>
            </a:endParaRPr>
          </a:p>
        </p:txBody>
      </p:sp>
      <p:sp>
        <p:nvSpPr>
          <p:cNvPr id="3379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379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37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120341DD-0129-D340-B7B7-0AD9E3F86319}" type="slidenum">
              <a:rPr lang="en-US" sz="1400" u="none"/>
              <a:pPr/>
              <a:t>35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Accesso alle reti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772400" cy="50053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Collegarsi materialmente ad una rete non fornisce automaticamente l’accesso a tutte le risorse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Le reti sono protette da accessi non autorizzati, quindi è essenziale che solo gli utenti autorizzati possano accedere alla rete ed alle sue risorse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Per questo motivo ad ogni utente viene assegnato uno </a:t>
            </a:r>
            <a:r>
              <a:rPr lang="it-IT" sz="2400" b="1">
                <a:latin typeface="Tahoma" charset="0"/>
                <a:ea typeface="MS PGothic" charset="0"/>
              </a:rPr>
              <a:t>username</a:t>
            </a:r>
            <a:r>
              <a:rPr lang="it-IT" sz="2400">
                <a:latin typeface="Tahoma" charset="0"/>
                <a:ea typeface="MS PGothic" charset="0"/>
              </a:rPr>
              <a:t> ed una </a:t>
            </a:r>
            <a:r>
              <a:rPr lang="it-IT" sz="2400" b="1">
                <a:latin typeface="Tahoma" charset="0"/>
                <a:ea typeface="MS PGothic" charset="0"/>
              </a:rPr>
              <a:t>password</a:t>
            </a:r>
            <a:r>
              <a:rPr lang="it-IT" sz="2400">
                <a:latin typeface="Tahoma" charset="0"/>
                <a:ea typeface="MS PGothic" charset="0"/>
              </a:rPr>
              <a:t> che lo identificano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Utenti diversi hanno diritti diversi, specificati nel profilo loro assegnato</a:t>
            </a:r>
          </a:p>
        </p:txBody>
      </p:sp>
      <p:sp>
        <p:nvSpPr>
          <p:cNvPr id="3482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482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48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18C931ED-06ED-3A48-8738-F18211D968E1}" type="slidenum">
              <a:rPr lang="en-US" sz="1400" u="none"/>
              <a:pPr/>
              <a:t>36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- Tecnologie</a:t>
            </a:r>
            <a:endParaRPr lang="it-IT" sz="4000">
              <a:latin typeface="Tahoma" charset="0"/>
              <a:ea typeface="MS PGothic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ahoma" charset="0"/>
                <a:ea typeface="MS PGothic" charset="0"/>
              </a:rPr>
              <a:t>Le principali</a:t>
            </a:r>
            <a:r>
              <a:rPr lang="en-US" sz="2800" baseline="30000">
                <a:latin typeface="Tahoma" charset="0"/>
                <a:ea typeface="MS PGothic" charset="0"/>
              </a:rPr>
              <a:t>(*)</a:t>
            </a:r>
            <a:r>
              <a:rPr lang="en-US" sz="2800">
                <a:latin typeface="Tahoma" charset="0"/>
                <a:ea typeface="MS PGothic" charset="0"/>
              </a:rPr>
              <a:t> tecnologie utilizzate dai privati per connettersi ad Internet sono: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Tahoma" charset="0"/>
                <a:ea typeface="MS PGothic" charset="0"/>
              </a:rPr>
              <a:t>Rete telefonica fissa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Tahoma" charset="0"/>
                <a:ea typeface="MS PGothic" charset="0"/>
              </a:rPr>
              <a:t>Rete telefonica cellulare ("mobile")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Tahoma" charset="0"/>
                <a:ea typeface="MS PGothic" charset="0"/>
              </a:rPr>
              <a:t>WiFi (attraverso "hot spot" </a:t>
            </a:r>
            <a:r>
              <a:rPr lang="en-US" sz="2800" smtClean="0">
                <a:latin typeface="Tahoma" charset="0"/>
                <a:ea typeface="MS PGothic" charset="0"/>
              </a:rPr>
              <a:t>pubblici o privati condivisi)</a:t>
            </a:r>
            <a:endParaRPr lang="en-US" sz="2800">
              <a:latin typeface="Tahoma" charset="0"/>
              <a:ea typeface="MS PGothic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>
                <a:latin typeface="Tahoma" charset="0"/>
                <a:ea typeface="MS PGothic" charset="0"/>
              </a:rPr>
              <a:t>Satellite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>
              <a:latin typeface="Tahoma" charset="0"/>
              <a:ea typeface="MS PGothic" charset="0"/>
            </a:endParaRPr>
          </a:p>
          <a:p>
            <a:pPr marL="355600" indent="-355600" eaLnBrk="1" hangingPunct="1">
              <a:lnSpc>
                <a:spcPct val="90000"/>
              </a:lnSpc>
              <a:buFontTx/>
              <a:buNone/>
            </a:pPr>
            <a:r>
              <a:rPr lang="en-US" sz="2400" i="1" baseline="30000">
                <a:latin typeface="Tahoma" charset="0"/>
                <a:ea typeface="MS PGothic" charset="0"/>
              </a:rPr>
              <a:t>(*)</a:t>
            </a:r>
            <a:r>
              <a:rPr lang="en-US" sz="2400" i="1">
                <a:latin typeface="Tahoma" charset="0"/>
                <a:ea typeface="MS PGothic" charset="0"/>
              </a:rPr>
              <a:t> Ne esistono </a:t>
            </a:r>
            <a:r>
              <a:rPr lang="en-US" sz="2400" i="1" smtClean="0">
                <a:latin typeface="Tahoma" charset="0"/>
                <a:ea typeface="MS PGothic" charset="0"/>
              </a:rPr>
              <a:t>molte altre</a:t>
            </a:r>
            <a:r>
              <a:rPr lang="en-US" sz="2400" i="1">
                <a:latin typeface="Tahoma" charset="0"/>
                <a:ea typeface="MS PGothic" charset="0"/>
              </a:rPr>
              <a:t>, quali ad esempio WiMax, Powerline, Cable, </a:t>
            </a:r>
            <a:r>
              <a:rPr lang="en-US" sz="2400" i="1" smtClean="0">
                <a:latin typeface="Tahoma" charset="0"/>
                <a:ea typeface="MS PGothic" charset="0"/>
              </a:rPr>
              <a:t>ecc, ma sono poco o per nulla utilizzate </a:t>
            </a:r>
            <a:r>
              <a:rPr lang="en-US" sz="2400" i="1">
                <a:latin typeface="Tahoma" charset="0"/>
                <a:ea typeface="MS PGothic" charset="0"/>
              </a:rPr>
              <a:t>in Italia</a:t>
            </a:r>
            <a:endParaRPr lang="it-IT" sz="2400" i="1">
              <a:latin typeface="Tahoma" charset="0"/>
              <a:ea typeface="MS PGothic" charset="0"/>
            </a:endParaRPr>
          </a:p>
        </p:txBody>
      </p:sp>
      <p:sp>
        <p:nvSpPr>
          <p:cNvPr id="3584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584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58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B28E105-644A-E640-A79B-C246C8DC8469}" type="slidenum">
              <a:rPr lang="en-US" sz="1400" u="none"/>
              <a:pPr/>
              <a:t>37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- Rete fissa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>
                <a:latin typeface="Tahoma" charset="0"/>
                <a:ea typeface="MS PGothic" charset="0"/>
              </a:rPr>
              <a:t>Rete telefonica fissa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Modem telefonico (56 </a:t>
            </a:r>
            <a:r>
              <a:rPr lang="en-US" sz="2400" smtClean="0">
                <a:latin typeface="Tahoma" charset="0"/>
                <a:ea typeface="MS PGothic" charset="0"/>
              </a:rPr>
              <a:t>kbps, </a:t>
            </a:r>
            <a:r>
              <a:rPr lang="en-US" sz="2400" u="sng" smtClean="0">
                <a:latin typeface="Tahoma" charset="0"/>
                <a:ea typeface="MS PGothic" charset="0"/>
              </a:rPr>
              <a:t>o voce o internet</a:t>
            </a:r>
            <a:r>
              <a:rPr lang="en-US" sz="2400" smtClean="0">
                <a:latin typeface="Tahoma" charset="0"/>
                <a:ea typeface="MS PGothic" charset="0"/>
              </a:rPr>
              <a:t>)</a:t>
            </a:r>
            <a:endParaRPr lang="en-US" sz="2400">
              <a:latin typeface="Tahoma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ADSL</a:t>
            </a:r>
            <a:br>
              <a:rPr lang="en-US" sz="2400">
                <a:latin typeface="Tahoma" charset="0"/>
                <a:ea typeface="MS PGothic" charset="0"/>
              </a:rPr>
            </a:br>
            <a:r>
              <a:rPr lang="en-US" sz="2400">
                <a:latin typeface="Tahoma" charset="0"/>
                <a:ea typeface="MS PGothic" charset="0"/>
              </a:rPr>
              <a:t>	- da 4 a 20 Mbps downstream </a:t>
            </a:r>
            <a:br>
              <a:rPr lang="en-US" sz="2400">
                <a:latin typeface="Tahoma" charset="0"/>
                <a:ea typeface="MS PGothic" charset="0"/>
              </a:rPr>
            </a:br>
            <a:r>
              <a:rPr lang="en-US" sz="2400">
                <a:latin typeface="Tahoma" charset="0"/>
                <a:ea typeface="MS PGothic" charset="0"/>
              </a:rPr>
              <a:t>	- da 256 kbps a 1Mbps </a:t>
            </a:r>
            <a:r>
              <a:rPr lang="en-US" sz="2400" smtClean="0">
                <a:latin typeface="Tahoma" charset="0"/>
                <a:ea typeface="MS PGothic" charset="0"/>
              </a:rPr>
              <a:t>upstream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Tahoma" charset="0"/>
                <a:ea typeface="MS PGothic" charset="0"/>
              </a:rPr>
              <a:t>Fibra ottica FTTC</a:t>
            </a:r>
            <a:br>
              <a:rPr lang="en-US" sz="2400" smtClean="0">
                <a:latin typeface="Tahoma" charset="0"/>
                <a:ea typeface="MS PGothic" charset="0"/>
              </a:rPr>
            </a:br>
            <a:r>
              <a:rPr lang="en-US" sz="2400" smtClean="0">
                <a:latin typeface="Tahoma" charset="0"/>
                <a:ea typeface="MS PGothic" charset="0"/>
              </a:rPr>
              <a:t>	- fino a 200 Mbps downstream </a:t>
            </a:r>
            <a:br>
              <a:rPr lang="en-US" sz="2400" smtClean="0">
                <a:latin typeface="Tahoma" charset="0"/>
                <a:ea typeface="MS PGothic" charset="0"/>
              </a:rPr>
            </a:br>
            <a:r>
              <a:rPr lang="en-US" sz="2400" smtClean="0">
                <a:latin typeface="Tahoma" charset="0"/>
                <a:ea typeface="MS PGothic" charset="0"/>
              </a:rPr>
              <a:t>	- fino a 50 Mbps upstream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Tahoma" charset="0"/>
                <a:ea typeface="MS PGothic" charset="0"/>
              </a:rPr>
              <a:t>Fibra ottica FTTH</a:t>
            </a:r>
            <a:br>
              <a:rPr lang="en-US" sz="2400" smtClean="0">
                <a:latin typeface="Tahoma" charset="0"/>
                <a:ea typeface="MS PGothic" charset="0"/>
              </a:rPr>
            </a:br>
            <a:r>
              <a:rPr lang="en-US" sz="2400" smtClean="0">
                <a:latin typeface="Tahoma" charset="0"/>
                <a:ea typeface="MS PGothic" charset="0"/>
              </a:rPr>
              <a:t>	- fino a 1 Gbps, stessa velocità up/down</a:t>
            </a:r>
          </a:p>
          <a:p>
            <a:pPr marL="896938" indent="-896938" eaLnBrk="1" hangingPunct="1">
              <a:lnSpc>
                <a:spcPct val="90000"/>
              </a:lnSpc>
              <a:buFontTx/>
              <a:buNone/>
            </a:pPr>
            <a:endParaRPr lang="en-US" sz="2400" i="1" smtClean="0">
              <a:latin typeface="Tahoma" charset="0"/>
              <a:ea typeface="MS PGothic" charset="0"/>
            </a:endParaRPr>
          </a:p>
          <a:p>
            <a:pPr marL="723900" indent="-723900" eaLnBrk="1" hangingPunct="1">
              <a:lnSpc>
                <a:spcPct val="90000"/>
              </a:lnSpc>
              <a:buFontTx/>
              <a:buNone/>
            </a:pPr>
            <a:r>
              <a:rPr lang="en-US" sz="2400" i="1" smtClean="0">
                <a:latin typeface="Tahoma" charset="0"/>
                <a:ea typeface="MS PGothic" charset="0"/>
              </a:rPr>
              <a:t>N.B</a:t>
            </a:r>
            <a:r>
              <a:rPr lang="en-US" sz="2400" i="1">
                <a:latin typeface="Tahoma" charset="0"/>
                <a:ea typeface="MS PGothic" charset="0"/>
              </a:rPr>
              <a:t>.: Il termine </a:t>
            </a:r>
            <a:r>
              <a:rPr lang="en-US" sz="2400" i="1">
                <a:solidFill>
                  <a:srgbClr val="0000FF"/>
                </a:solidFill>
                <a:latin typeface="Tahoma" charset="0"/>
                <a:ea typeface="MS PGothic" charset="0"/>
              </a:rPr>
              <a:t>banda larga</a:t>
            </a:r>
            <a:r>
              <a:rPr lang="en-US" sz="2400" i="1">
                <a:latin typeface="Tahoma" charset="0"/>
                <a:ea typeface="MS PGothic" charset="0"/>
              </a:rPr>
              <a:t> indica i collegamenti ad Internet ad alta velocità (tipicamente da qualche Mbps in su)</a:t>
            </a:r>
          </a:p>
        </p:txBody>
      </p:sp>
      <p:sp>
        <p:nvSpPr>
          <p:cNvPr id="3686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686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68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F36ABAA-A8C6-AE42-8781-6F2E18A79381}" type="slidenum">
              <a:rPr lang="en-US" sz="1400" u="none"/>
              <a:pPr/>
              <a:t>38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Come funziona l'ADSL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78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789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78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17B0FD1-E9C8-A24C-857C-D76FDC8BD5EB}" type="slidenum">
              <a:rPr lang="en-US" sz="1400" u="none"/>
              <a:pPr/>
              <a:t>39</a:t>
            </a:fld>
            <a:endParaRPr lang="en-US" sz="1400" u="none"/>
          </a:p>
        </p:txBody>
      </p:sp>
      <p:sp>
        <p:nvSpPr>
          <p:cNvPr id="37895" name="Ovale 6"/>
          <p:cNvSpPr>
            <a:spLocks noChangeArrowheads="1"/>
          </p:cNvSpPr>
          <p:nvPr/>
        </p:nvSpPr>
        <p:spPr bwMode="auto">
          <a:xfrm>
            <a:off x="5148263" y="4941888"/>
            <a:ext cx="576262" cy="735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sp>
        <p:nvSpPr>
          <p:cNvPr id="37896" name="Ovale 7"/>
          <p:cNvSpPr>
            <a:spLocks noChangeArrowheads="1"/>
          </p:cNvSpPr>
          <p:nvPr/>
        </p:nvSpPr>
        <p:spPr bwMode="auto">
          <a:xfrm>
            <a:off x="5148263" y="4868863"/>
            <a:ext cx="576262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00763"/>
            <a:ext cx="8766373" cy="34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Esempi di reti informatiche</a:t>
            </a:r>
          </a:p>
        </p:txBody>
      </p:sp>
      <p:sp>
        <p:nvSpPr>
          <p:cNvPr id="5123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La rete che si trova nei laboratori della scuola</a:t>
            </a:r>
          </a:p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La rete che connette i computer delle segreterie della scuola</a:t>
            </a:r>
          </a:p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La rete di una </a:t>
            </a:r>
            <a:r>
              <a:rPr lang="en-US" sz="2800" smtClean="0">
                <a:latin typeface="Tahoma" charset="0"/>
                <a:ea typeface="MS PGothic" charset="0"/>
              </a:rPr>
              <a:t>piccola/media </a:t>
            </a:r>
            <a:r>
              <a:rPr lang="en-US" sz="2800">
                <a:latin typeface="Tahoma" charset="0"/>
                <a:ea typeface="MS PGothic" charset="0"/>
              </a:rPr>
              <a:t>azienda (un </a:t>
            </a:r>
            <a:r>
              <a:rPr lang="en-US" sz="2800" smtClean="0">
                <a:latin typeface="Tahoma" charset="0"/>
                <a:ea typeface="MS PGothic" charset="0"/>
              </a:rPr>
              <a:t>piano, un edificio</a:t>
            </a:r>
            <a:r>
              <a:rPr lang="en-US" sz="2800">
                <a:latin typeface="Tahoma" charset="0"/>
                <a:ea typeface="MS PGothic" charset="0"/>
              </a:rPr>
              <a:t>)</a:t>
            </a:r>
          </a:p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La rete di un'istituzione statale (p.es. Agenzia delle Entrate, Polizia, Carabinieri, ecc)</a:t>
            </a:r>
          </a:p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La rete di una grande azienda (più sedi, anche distanti centinaia di chilometri)</a:t>
            </a:r>
          </a:p>
        </p:txBody>
      </p:sp>
      <p:sp>
        <p:nvSpPr>
          <p:cNvPr id="512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12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1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40816763-D36A-274A-941A-058522ABA253}" type="slidenum">
              <a:rPr lang="en-US" sz="1400" u="none"/>
              <a:pPr/>
              <a:t>4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Schema di connessione ADSL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78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789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78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17B0FD1-E9C8-A24C-857C-D76FDC8BD5EB}" type="slidenum">
              <a:rPr lang="en-US" sz="1400" u="none"/>
              <a:pPr/>
              <a:t>40</a:t>
            </a:fld>
            <a:endParaRPr lang="en-US" sz="1400" u="none"/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90650"/>
            <a:ext cx="555942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Ovale 6"/>
          <p:cNvSpPr>
            <a:spLocks noChangeArrowheads="1"/>
          </p:cNvSpPr>
          <p:nvPr/>
        </p:nvSpPr>
        <p:spPr bwMode="auto">
          <a:xfrm>
            <a:off x="5148263" y="4941888"/>
            <a:ext cx="576262" cy="735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sp>
        <p:nvSpPr>
          <p:cNvPr id="37896" name="Ovale 7"/>
          <p:cNvSpPr>
            <a:spLocks noChangeArrowheads="1"/>
          </p:cNvSpPr>
          <p:nvPr/>
        </p:nvSpPr>
        <p:spPr bwMode="auto">
          <a:xfrm>
            <a:off x="5148263" y="4868863"/>
            <a:ext cx="576262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Schema di connessione </a:t>
            </a:r>
            <a:r>
              <a:rPr lang="en-US" smtClean="0">
                <a:latin typeface="Tahoma" charset="0"/>
                <a:ea typeface="MS PGothic" charset="0"/>
              </a:rPr>
              <a:t>FTTx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78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789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78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17B0FD1-E9C8-A24C-857C-D76FDC8BD5EB}" type="slidenum">
              <a:rPr lang="en-US" sz="1400" u="none"/>
              <a:pPr/>
              <a:t>41</a:t>
            </a:fld>
            <a:endParaRPr lang="en-US" sz="1400" u="none"/>
          </a:p>
        </p:txBody>
      </p:sp>
      <p:sp>
        <p:nvSpPr>
          <p:cNvPr id="37895" name="Ovale 6"/>
          <p:cNvSpPr>
            <a:spLocks noChangeArrowheads="1"/>
          </p:cNvSpPr>
          <p:nvPr/>
        </p:nvSpPr>
        <p:spPr bwMode="auto">
          <a:xfrm>
            <a:off x="5148263" y="4941888"/>
            <a:ext cx="576262" cy="735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sp>
        <p:nvSpPr>
          <p:cNvPr id="37896" name="Ovale 7"/>
          <p:cNvSpPr>
            <a:spLocks noChangeArrowheads="1"/>
          </p:cNvSpPr>
          <p:nvPr/>
        </p:nvSpPr>
        <p:spPr bwMode="auto">
          <a:xfrm>
            <a:off x="5148263" y="4868863"/>
            <a:ext cx="576262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pic>
        <p:nvPicPr>
          <p:cNvPr id="1026" name="Picture 2" descr="https://upload.wikimedia.org/wikipedia/commons/thumb/9/9e/FTTX.svg/300px-FTTX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3780420" cy="504056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5148064" y="1340768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none" smtClean="0"/>
              <a:t>FTT = Fiber To The ...</a:t>
            </a:r>
          </a:p>
          <a:p>
            <a:pPr marL="355600" indent="-355600"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u="none" smtClean="0"/>
              <a:t>N</a:t>
            </a:r>
            <a:r>
              <a:rPr lang="en-US" sz="2400" u="none" smtClean="0"/>
              <a:t>ode</a:t>
            </a:r>
          </a:p>
          <a:p>
            <a:pPr marL="355600" indent="-355600"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u="none" smtClean="0"/>
              <a:t>C</a:t>
            </a:r>
            <a:r>
              <a:rPr lang="en-US" sz="2400" u="none" smtClean="0"/>
              <a:t>abinet</a:t>
            </a:r>
          </a:p>
          <a:p>
            <a:pPr marL="355600" indent="-355600"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u="none" smtClean="0"/>
              <a:t>B</a:t>
            </a:r>
            <a:r>
              <a:rPr lang="en-US" sz="2400" u="none" smtClean="0"/>
              <a:t>uilding</a:t>
            </a:r>
          </a:p>
          <a:p>
            <a:pPr marL="355600" indent="-355600" algn="l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b="1" u="none" smtClean="0"/>
              <a:t>H</a:t>
            </a:r>
            <a:r>
              <a:rPr lang="en-US" sz="2400" u="none" smtClean="0"/>
              <a:t>ome</a:t>
            </a:r>
            <a:endParaRPr lang="it-IT" sz="2400" u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Rete in fibra ottica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78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789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78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17B0FD1-E9C8-A24C-857C-D76FDC8BD5EB}" type="slidenum">
              <a:rPr lang="en-US" sz="1400" u="none"/>
              <a:pPr/>
              <a:t>42</a:t>
            </a:fld>
            <a:endParaRPr lang="en-US" sz="1400" u="none"/>
          </a:p>
        </p:txBody>
      </p:sp>
      <p:sp>
        <p:nvSpPr>
          <p:cNvPr id="37895" name="Ovale 6"/>
          <p:cNvSpPr>
            <a:spLocks noChangeArrowheads="1"/>
          </p:cNvSpPr>
          <p:nvPr/>
        </p:nvSpPr>
        <p:spPr bwMode="auto">
          <a:xfrm>
            <a:off x="5148263" y="4941888"/>
            <a:ext cx="576262" cy="735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sp>
        <p:nvSpPr>
          <p:cNvPr id="37896" name="Ovale 7"/>
          <p:cNvSpPr>
            <a:spLocks noChangeArrowheads="1"/>
          </p:cNvSpPr>
          <p:nvPr/>
        </p:nvSpPr>
        <p:spPr bwMode="auto">
          <a:xfrm>
            <a:off x="5148263" y="4868863"/>
            <a:ext cx="576262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pic>
        <p:nvPicPr>
          <p:cNvPr id="2" name="Picture 1" descr="IMG_20170922_1426022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10090"/>
            <a:ext cx="7620339" cy="571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Rete in fibra ottica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78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789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78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17B0FD1-E9C8-A24C-857C-D76FDC8BD5EB}" type="slidenum">
              <a:rPr lang="en-US" sz="1400" u="none"/>
              <a:pPr/>
              <a:t>43</a:t>
            </a:fld>
            <a:endParaRPr lang="en-US" sz="1400" u="none"/>
          </a:p>
        </p:txBody>
      </p:sp>
      <p:sp>
        <p:nvSpPr>
          <p:cNvPr id="37895" name="Ovale 6"/>
          <p:cNvSpPr>
            <a:spLocks noChangeArrowheads="1"/>
          </p:cNvSpPr>
          <p:nvPr/>
        </p:nvSpPr>
        <p:spPr bwMode="auto">
          <a:xfrm>
            <a:off x="5148263" y="4941888"/>
            <a:ext cx="576262" cy="735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sp>
        <p:nvSpPr>
          <p:cNvPr id="37896" name="Ovale 7"/>
          <p:cNvSpPr>
            <a:spLocks noChangeArrowheads="1"/>
          </p:cNvSpPr>
          <p:nvPr/>
        </p:nvSpPr>
        <p:spPr bwMode="auto">
          <a:xfrm>
            <a:off x="5148263" y="4868863"/>
            <a:ext cx="576262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pic>
        <p:nvPicPr>
          <p:cNvPr id="2" name="Picture 1" descr="IMG_20170922_1425420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1" y="764704"/>
            <a:ext cx="7668343" cy="575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68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Rete in fibra ottica</a:t>
            </a:r>
            <a:endParaRPr lang="it-IT">
              <a:latin typeface="Tahoma" charset="0"/>
              <a:ea typeface="MS PGothic" charset="0"/>
            </a:endParaRPr>
          </a:p>
        </p:txBody>
      </p:sp>
      <p:sp>
        <p:nvSpPr>
          <p:cNvPr id="3789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789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789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17B0FD1-E9C8-A24C-857C-D76FDC8BD5EB}" type="slidenum">
              <a:rPr lang="en-US" sz="1400" u="none"/>
              <a:pPr/>
              <a:t>44</a:t>
            </a:fld>
            <a:endParaRPr lang="en-US" sz="1400" u="none"/>
          </a:p>
        </p:txBody>
      </p:sp>
      <p:sp>
        <p:nvSpPr>
          <p:cNvPr id="37895" name="Ovale 6"/>
          <p:cNvSpPr>
            <a:spLocks noChangeArrowheads="1"/>
          </p:cNvSpPr>
          <p:nvPr/>
        </p:nvSpPr>
        <p:spPr bwMode="auto">
          <a:xfrm>
            <a:off x="5148263" y="4941888"/>
            <a:ext cx="576262" cy="735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sp>
        <p:nvSpPr>
          <p:cNvPr id="37896" name="Ovale 7"/>
          <p:cNvSpPr>
            <a:spLocks noChangeArrowheads="1"/>
          </p:cNvSpPr>
          <p:nvPr/>
        </p:nvSpPr>
        <p:spPr bwMode="auto">
          <a:xfrm>
            <a:off x="5148263" y="4868863"/>
            <a:ext cx="576262" cy="736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endParaRPr lang="it-IT"/>
          </a:p>
        </p:txBody>
      </p:sp>
      <p:pic>
        <p:nvPicPr>
          <p:cNvPr id="2" name="Picture 1" descr="IMG_20170922_1425487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- Rete Mobile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24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>
                <a:latin typeface="Tahoma" charset="0"/>
                <a:ea typeface="MS PGothic" charset="0"/>
              </a:rPr>
              <a:t>Rete telefonica cellulare ("mobile")</a:t>
            </a:r>
            <a:endParaRPr lang="en-US" sz="2400">
              <a:latin typeface="Tahoma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inizialmente destinata solo a comunicazioni vocali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si è evoluta attraverso successive "generazioni" per permettere l'accesso ad Internet a velocità sempre crescenti</a:t>
            </a:r>
          </a:p>
        </p:txBody>
      </p:sp>
      <p:sp>
        <p:nvSpPr>
          <p:cNvPr id="3891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891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89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8F3E6D3-E3A8-2142-BD43-A983994CDBAD}" type="slidenum">
              <a:rPr lang="en-US" sz="1400" u="none"/>
              <a:pPr/>
              <a:t>45</a:t>
            </a:fld>
            <a:endParaRPr lang="en-US" sz="1400" u="none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3608" y="3068960"/>
          <a:ext cx="7031037" cy="3335129"/>
        </p:xfrm>
        <a:graphic>
          <a:graphicData uri="http://schemas.openxmlformats.org/drawingml/2006/table">
            <a:tbl>
              <a:tblPr/>
              <a:tblGrid>
                <a:gridCol w="1990725"/>
                <a:gridCol w="2232025"/>
                <a:gridCol w="2808287"/>
              </a:tblGrid>
              <a:tr h="36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Generazione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Tecnologia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Velocità Max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1G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analogica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---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2G</a:t>
                      </a:r>
                    </a:p>
                  </a:txBody>
                  <a:tcPr marL="91426" marR="91426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GPRS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&lt; 60 kbps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2.5G</a:t>
                      </a:r>
                    </a:p>
                  </a:txBody>
                  <a:tcPr marL="91426" marR="91426"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EDGE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~400 kbps</a:t>
                      </a:r>
                    </a:p>
                  </a:txBody>
                  <a:tcPr marL="91426" marR="91426" marT="45701" marB="4570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630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3G</a:t>
                      </a:r>
                    </a:p>
                  </a:txBody>
                  <a:tcPr marL="91426" marR="91426"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HSPA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HSPA+</a:t>
                      </a:r>
                    </a:p>
                  </a:txBody>
                  <a:tcPr marL="91426" marR="91426"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~14.4 Mbps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MS PGothic" charset="0"/>
                          <a:cs typeface="MS PGothic" charset="0"/>
                          <a:sym typeface="Wingdings"/>
                        </a:rPr>
                        <a:t>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Wingdings" charset="0"/>
                        <a:ea typeface="MS PGothic" charset="0"/>
                        <a:cs typeface="MS PGothic" charset="0"/>
                        <a:sym typeface="Wingding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~168 Mbps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MS PGothic" charset="0"/>
                          <a:cs typeface="MS PGothic" charset="0"/>
                          <a:sym typeface="Wingdings"/>
                        </a:rPr>
                        <a:t>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1426" marR="91426" marT="45701" marB="4570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4G</a:t>
                      </a:r>
                      <a:endParaRPr kumimoji="0" lang="en-US" sz="18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1426" marR="91426"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LTE</a:t>
                      </a:r>
                      <a:endParaRPr kumimoji="0" lang="en-US" sz="18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1426" marR="91426"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~300 Mbps (</a:t>
                      </a: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  <a:sym typeface="Wingdings"/>
                        </a:rPr>
                        <a:t></a:t>
                      </a: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~80 Mbps (</a:t>
                      </a: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  <a:sym typeface="Wingdings"/>
                        </a:rPr>
                        <a:t></a:t>
                      </a: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)</a:t>
                      </a:r>
                    </a:p>
                  </a:txBody>
                  <a:tcPr marL="91426" marR="91426" marT="45701" marB="4570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592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5G</a:t>
                      </a:r>
                      <a:endParaRPr kumimoji="0" lang="en-US" sz="18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1426" marR="91426"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???</a:t>
                      </a:r>
                      <a:endParaRPr kumimoji="0" lang="en-US" sz="18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91426" marR="91426" marT="45701" marB="4570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???</a:t>
                      </a:r>
                    </a:p>
                  </a:txBody>
                  <a:tcPr marL="91426" marR="91426" marT="45701" marB="4570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- Tecnologie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400" b="1">
                <a:latin typeface="Tahoma" charset="0"/>
                <a:ea typeface="MS PGothic" charset="0"/>
              </a:rPr>
              <a:t>WiFi</a:t>
            </a:r>
            <a:br>
              <a:rPr lang="en-US" sz="2400" b="1">
                <a:latin typeface="Tahoma" charset="0"/>
                <a:ea typeface="MS PGothic" charset="0"/>
              </a:rPr>
            </a:br>
            <a:r>
              <a:rPr lang="en-US" sz="2400">
                <a:latin typeface="Tahoma" charset="0"/>
                <a:ea typeface="MS PGothic" charset="0"/>
              </a:rPr>
              <a:t>è un particolare tipo di LAN senza fili (WLAN, o wireless LAN). Viene spesso utilizzato per reti domestiche. Sempre più diffuso in luoghi pubblici (biblioteche, bar, alberghi, aeroporti, ecc) per permettere ad utenti in mobilità di connettersi ad Internet.</a:t>
            </a:r>
          </a:p>
          <a:p>
            <a:pPr eaLnBrk="1" hangingPunct="1">
              <a:buNone/>
            </a:pPr>
            <a:r>
              <a:rPr lang="en-US" sz="2400" b="1">
                <a:latin typeface="Tahoma" charset="0"/>
                <a:ea typeface="MS PGothic" charset="0"/>
              </a:rPr>
              <a:t>Satellite</a:t>
            </a:r>
            <a:br>
              <a:rPr lang="en-US" sz="2400" b="1">
                <a:latin typeface="Tahoma" charset="0"/>
                <a:ea typeface="MS PGothic" charset="0"/>
              </a:rPr>
            </a:br>
            <a:r>
              <a:rPr lang="en-US" sz="2400">
                <a:latin typeface="Tahoma" charset="0"/>
                <a:ea typeface="MS PGothic" charset="0"/>
              </a:rPr>
              <a:t>permette di connettersi ad Internet anche da luoghi non coperti o coperti male dalle reti telefoniche</a:t>
            </a:r>
            <a:br>
              <a:rPr lang="en-US" sz="2400">
                <a:latin typeface="Tahoma" charset="0"/>
                <a:ea typeface="MS PGothic" charset="0"/>
              </a:rPr>
            </a:br>
            <a:r>
              <a:rPr lang="en-US" sz="2400">
                <a:latin typeface="Tahoma" charset="0"/>
                <a:ea typeface="MS PGothic" charset="0"/>
              </a:rPr>
              <a:t>(paesi o case isolati, deserti, giungle, oceani, montagne, ecc ...)</a:t>
            </a:r>
          </a:p>
        </p:txBody>
      </p:sp>
      <p:sp>
        <p:nvSpPr>
          <p:cNvPr id="3994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3994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399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3444E5DA-1665-DC47-A430-676AC656B6BF}" type="slidenum">
              <a:rPr lang="en-US" sz="1400" u="none"/>
              <a:pPr/>
              <a:t>46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832048" y="1052736"/>
            <a:ext cx="7772400" cy="1295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- ISP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772400" cy="26336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dice </a:t>
            </a:r>
            <a:r>
              <a:rPr lang="en-US" sz="2400" b="1">
                <a:latin typeface="Tahoma" charset="0"/>
                <a:ea typeface="MS PGothic" charset="0"/>
              </a:rPr>
              <a:t>ISP </a:t>
            </a:r>
            <a:r>
              <a:rPr lang="en-US" sz="2400">
                <a:latin typeface="Tahoma" charset="0"/>
                <a:ea typeface="MS PGothic" charset="0"/>
              </a:rPr>
              <a:t>(</a:t>
            </a:r>
            <a:r>
              <a:rPr lang="en-US" sz="2400" i="1">
                <a:latin typeface="Tahoma" charset="0"/>
                <a:ea typeface="MS PGothic" charset="0"/>
              </a:rPr>
              <a:t>Internet Service Provider</a:t>
            </a:r>
            <a:r>
              <a:rPr lang="en-US" sz="2400">
                <a:latin typeface="Tahoma" charset="0"/>
                <a:ea typeface="MS PGothic" charset="0"/>
              </a:rPr>
              <a:t>) un'organizzazione che fornisce accesso ad Internet (e servizi accessori)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Tipicamente gli ISP (perlomeno i più importanti) sono anche operatori di telefonia fissa e/o mobile.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 principali ISP italiani:</a:t>
            </a:r>
          </a:p>
        </p:txBody>
      </p:sp>
      <p:sp>
        <p:nvSpPr>
          <p:cNvPr id="40965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096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096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6D995F5-F050-4349-BFD0-412581E392EA}" type="slidenum">
              <a:rPr lang="en-US" sz="1400" u="none"/>
              <a:pPr/>
              <a:t>47</a:t>
            </a:fld>
            <a:endParaRPr lang="en-US" sz="1400" u="none"/>
          </a:p>
        </p:txBody>
      </p:sp>
      <p:sp>
        <p:nvSpPr>
          <p:cNvPr id="40968" name="Rectangle 5"/>
          <p:cNvSpPr>
            <a:spLocks noChangeArrowheads="1"/>
          </p:cNvSpPr>
          <p:nvPr/>
        </p:nvSpPr>
        <p:spPr bwMode="auto">
          <a:xfrm>
            <a:off x="701675" y="3861048"/>
            <a:ext cx="3149600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b="1" u="none"/>
              <a:t>HOME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/>
              <a:t>TIM (ex Telecom)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Vodafone</a:t>
            </a:r>
            <a:endParaRPr lang="en-US" sz="2400" u="none"/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Infostrada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Fastweb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TooWay </a:t>
            </a:r>
            <a:r>
              <a:rPr lang="en-US" sz="2400" u="none"/>
              <a:t>(satellite</a:t>
            </a:r>
            <a:r>
              <a:rPr lang="en-US" sz="2400" u="none" smtClean="0"/>
              <a:t>)</a:t>
            </a:r>
          </a:p>
        </p:txBody>
      </p:sp>
      <p:sp>
        <p:nvSpPr>
          <p:cNvPr id="40969" name="Rectangle 7"/>
          <p:cNvSpPr>
            <a:spLocks noChangeArrowheads="1"/>
          </p:cNvSpPr>
          <p:nvPr/>
        </p:nvSpPr>
        <p:spPr bwMode="auto">
          <a:xfrm>
            <a:off x="4427538" y="3933056"/>
            <a:ext cx="314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b="1" u="none"/>
              <a:t>MOBILE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/>
              <a:t>TIM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Vodafone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Wind </a:t>
            </a:r>
            <a:r>
              <a:rPr lang="en-US" sz="2400" u="none"/>
              <a:t>- </a:t>
            </a:r>
            <a:r>
              <a:rPr lang="en-US" sz="2400" u="none" smtClean="0"/>
              <a:t>H3G</a:t>
            </a:r>
          </a:p>
          <a:p>
            <a:pPr marL="342900" indent="-342900" algn="l">
              <a:lnSpc>
                <a:spcPct val="60000"/>
              </a:lnSpc>
              <a:buFontTx/>
              <a:buChar char="•"/>
            </a:pPr>
            <a:r>
              <a:rPr lang="en-US" sz="2400" u="none" smtClean="0"/>
              <a:t>Iliad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da casa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72400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Ci sono </a:t>
            </a:r>
            <a:r>
              <a:rPr lang="en-US" sz="2400">
                <a:latin typeface="Tahoma" charset="0"/>
                <a:ea typeface="MS PGothic" charset="0"/>
                <a:hlinkClick r:id="rId2"/>
              </a:rPr>
              <a:t>varie tipologie di contratto</a:t>
            </a:r>
            <a:r>
              <a:rPr lang="en-US" sz="2400">
                <a:latin typeface="Tahoma" charset="0"/>
                <a:ea typeface="MS PGothic" charset="0"/>
              </a:rPr>
              <a:t>, a seconda delle esigenze di connessione, della velocità di trasmissione e dei servizi o dispositivi aggiuntivi offerti: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una o più caselle email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eventuale modem/router (anche WiFi)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abbonamenti TV in streaming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eventuale chiavetta per la mobilità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altro (fax, antivirus, spam filtering, ecc ...)</a:t>
            </a:r>
          </a:p>
          <a:p>
            <a:pPr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All'utente viene fornito l'accesso fisico alla rete (doppino telefonico o fibra ottica)</a:t>
            </a:r>
          </a:p>
        </p:txBody>
      </p:sp>
      <p:sp>
        <p:nvSpPr>
          <p:cNvPr id="4198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198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19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BF413A8-2676-4C4E-B365-C4A0173FA97D}" type="slidenum">
              <a:rPr lang="en-US" sz="1400" u="none"/>
              <a:pPr/>
              <a:t>48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MS PGothic" charset="0"/>
              </a:rPr>
              <a:t>Accesso ad Internet da Mobile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72400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Ci sono </a:t>
            </a:r>
            <a:r>
              <a:rPr lang="en-US" sz="2400">
                <a:latin typeface="Tahoma" charset="0"/>
                <a:ea typeface="MS PGothic" charset="0"/>
                <a:hlinkClick r:id="rId2"/>
              </a:rPr>
              <a:t>varie tipologie di contratto</a:t>
            </a:r>
            <a:r>
              <a:rPr lang="en-US" sz="2400">
                <a:latin typeface="Tahoma" charset="0"/>
                <a:ea typeface="MS PGothic" charset="0"/>
              </a:rPr>
              <a:t>, a seconda delle esigenze di connessione, della velocità di trasmissione e dei servizi o dispositivi aggiuntivi offerti: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smartphone o tablet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modem WiFi (personal hotspot) portatile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abbonamenti musica in streaming</a:t>
            </a:r>
          </a:p>
          <a:p>
            <a:pPr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All'utente viene fornita una SIM che lo identifica ed autorizza a connettersi alla rete</a:t>
            </a:r>
          </a:p>
        </p:txBody>
      </p:sp>
      <p:sp>
        <p:nvSpPr>
          <p:cNvPr id="4198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198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19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BF413A8-2676-4C4E-B365-C4A0173FA97D}" type="slidenum">
              <a:rPr lang="en-US" sz="1400" u="none"/>
              <a:pPr/>
              <a:t>49</a:t>
            </a:fld>
            <a:endParaRPr lang="en-US" sz="1400" u="none"/>
          </a:p>
        </p:txBody>
      </p:sp>
    </p:spTree>
    <p:extLst>
      <p:ext uri="{BB962C8B-B14F-4D97-AF65-F5344CB8AC3E}">
        <p14:creationId xmlns:p14="http://schemas.microsoft.com/office/powerpoint/2010/main" xmlns="" val="34961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A cosa servono le reti?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5496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Permettere la comunicazione fra sistemi</a:t>
            </a:r>
          </a:p>
          <a:p>
            <a:pPr eaLnBrk="1" hangingPunct="1"/>
            <a:r>
              <a:rPr lang="en-US" sz="2800">
                <a:latin typeface="Tahoma" charset="0"/>
                <a:ea typeface="MS PGothic" charset="0"/>
              </a:rPr>
              <a:t>Condividere </a:t>
            </a:r>
            <a:r>
              <a:rPr lang="en-US" sz="2800" smtClean="0">
                <a:latin typeface="Tahoma" charset="0"/>
                <a:ea typeface="MS PGothic" charset="0"/>
              </a:rPr>
              <a:t>risorse</a:t>
            </a:r>
            <a:endParaRPr lang="en-US" sz="2800">
              <a:latin typeface="Tahoma" charset="0"/>
              <a:ea typeface="MS PGothic" charset="0"/>
            </a:endParaRP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hardware (es. stampanti, scanner)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dati (archivi comuni)</a:t>
            </a:r>
          </a:p>
          <a:p>
            <a:pPr lvl="1" eaLnBrk="1" hangingPunct="1"/>
            <a:r>
              <a:rPr lang="en-US" sz="2400">
                <a:latin typeface="Tahoma" charset="0"/>
                <a:ea typeface="MS PGothic" charset="0"/>
              </a:rPr>
              <a:t>software (applicazioni</a:t>
            </a:r>
            <a:r>
              <a:rPr lang="en-US" sz="2400" smtClean="0">
                <a:latin typeface="Tahoma" charset="0"/>
                <a:ea typeface="MS PGothic" charset="0"/>
              </a:rPr>
              <a:t>)</a:t>
            </a:r>
          </a:p>
          <a:p>
            <a:pPr lvl="1" eaLnBrk="1" hangingPunct="1"/>
            <a:r>
              <a:rPr lang="en-US" sz="2400" smtClean="0">
                <a:latin typeface="Tahoma" charset="0"/>
                <a:ea typeface="MS PGothic" charset="0"/>
              </a:rPr>
              <a:t>potenza di calcolo</a:t>
            </a: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buNone/>
            </a:pPr>
            <a:r>
              <a:rPr lang="en-US" sz="2800" smtClean="0">
                <a:latin typeface="Tahoma" charset="0"/>
                <a:ea typeface="MS PGothic" charset="0"/>
              </a:rPr>
              <a:t>Grazie </a:t>
            </a:r>
            <a:r>
              <a:rPr lang="en-US" sz="2800">
                <a:latin typeface="Tahoma" charset="0"/>
                <a:ea typeface="MS PGothic" charset="0"/>
              </a:rPr>
              <a:t>alle reti, la distanza diventa un elemento </a:t>
            </a:r>
            <a:r>
              <a:rPr lang="en-US" sz="2800" smtClean="0">
                <a:latin typeface="Tahoma" charset="0"/>
                <a:ea typeface="MS PGothic" charset="0"/>
              </a:rPr>
              <a:t>secondario</a:t>
            </a:r>
          </a:p>
          <a:p>
            <a:pPr eaLnBrk="1" hangingPunct="1">
              <a:buNone/>
            </a:pPr>
            <a:r>
              <a:rPr lang="en-US" sz="2800" smtClean="0">
                <a:latin typeface="Tahoma" charset="0"/>
                <a:ea typeface="MS PGothic" charset="0"/>
              </a:rPr>
              <a:t>Il collegamento di un dispositivo ad una rete può essere </a:t>
            </a:r>
            <a:r>
              <a:rPr lang="en-US" sz="2800" b="1" smtClean="0">
                <a:latin typeface="Tahoma" charset="0"/>
                <a:ea typeface="MS PGothic" charset="0"/>
              </a:rPr>
              <a:t>wired</a:t>
            </a:r>
            <a:r>
              <a:rPr lang="en-US" sz="2800" smtClean="0">
                <a:latin typeface="Tahoma" charset="0"/>
                <a:ea typeface="MS PGothic" charset="0"/>
              </a:rPr>
              <a:t> o </a:t>
            </a:r>
            <a:r>
              <a:rPr lang="en-US" sz="2800" b="1" smtClean="0">
                <a:latin typeface="Tahoma" charset="0"/>
                <a:ea typeface="MS PGothic" charset="0"/>
              </a:rPr>
              <a:t>wireless</a:t>
            </a:r>
          </a:p>
        </p:txBody>
      </p:sp>
      <p:sp>
        <p:nvSpPr>
          <p:cNvPr id="614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14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1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267058A6-1ACA-4742-BCCD-CCFB0FBCE9D9}" type="slidenum">
              <a:rPr lang="en-US" sz="1400" u="none"/>
              <a:pPr/>
              <a:t>5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838200" y="1371600"/>
            <a:ext cx="7772400" cy="13716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Ipertesti - definizione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381000" algn="ctr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definisce </a:t>
            </a:r>
            <a:r>
              <a:rPr lang="en-US" sz="2400" b="1">
                <a:latin typeface="Tahoma" charset="0"/>
                <a:ea typeface="MS PGothic" charset="0"/>
              </a:rPr>
              <a:t>ipertesto</a:t>
            </a:r>
            <a:r>
              <a:rPr lang="en-US" sz="2400">
                <a:latin typeface="Tahoma" charset="0"/>
                <a:ea typeface="MS PGothic" charset="0"/>
              </a:rPr>
              <a:t> un insieme di pagine collegate logicamente che possono essere consultate in modo non lineare.</a:t>
            </a:r>
          </a:p>
          <a:p>
            <a:pPr marL="0" indent="381000"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381000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A differenza dei testi tradizionali (sia cartacei che elettronici) la consultazione può infatti seguire dei </a:t>
            </a:r>
            <a:r>
              <a:rPr lang="en-US" sz="2400" b="1">
                <a:latin typeface="Tahoma" charset="0"/>
                <a:ea typeface="MS PGothic" charset="0"/>
              </a:rPr>
              <a:t>link</a:t>
            </a:r>
            <a:r>
              <a:rPr lang="en-US" sz="2400">
                <a:latin typeface="Tahoma" charset="0"/>
                <a:ea typeface="MS PGothic" charset="0"/>
              </a:rPr>
              <a:t> (collegamenti) che permettono di saltare istantaneamente da un punto all'altro dell'ipertesto.</a:t>
            </a:r>
          </a:p>
          <a:p>
            <a:pPr marL="0" indent="381000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Questo significa che </a:t>
            </a:r>
            <a:r>
              <a:rPr lang="en-US" sz="2400" b="1">
                <a:latin typeface="Tahoma" charset="0"/>
                <a:ea typeface="MS PGothic" charset="0"/>
              </a:rPr>
              <a:t>non vi è un ordine predefinito di lettura</a:t>
            </a:r>
            <a:r>
              <a:rPr lang="en-US" sz="2400">
                <a:latin typeface="Tahoma" charset="0"/>
                <a:ea typeface="MS PGothic" charset="0"/>
              </a:rPr>
              <a:t>, in quanto il percorso di navigazione viene deciso dall'utente.</a:t>
            </a:r>
          </a:p>
        </p:txBody>
      </p:sp>
      <p:sp>
        <p:nvSpPr>
          <p:cNvPr id="43013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301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301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2F681858-2C00-F44E-8FFD-26B6ED846B2E}" type="slidenum">
              <a:rPr lang="en-US" sz="1400" u="none"/>
              <a:pPr/>
              <a:t>50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Ipertesti - link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7724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Un </a:t>
            </a:r>
            <a:r>
              <a:rPr lang="en-US" sz="2400" b="1">
                <a:latin typeface="Tahoma" charset="0"/>
                <a:ea typeface="MS PGothic" charset="0"/>
              </a:rPr>
              <a:t>link</a:t>
            </a:r>
            <a:r>
              <a:rPr lang="en-US" sz="2400">
                <a:latin typeface="Tahoma" charset="0"/>
                <a:ea typeface="MS PGothic" charset="0"/>
              </a:rPr>
              <a:t> (collegamento ipertestuale) può essere rappresentato da: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Una parola o gruppo di parole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 pulsante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Un'immagine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Una scelta di un menu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Il collegamento può portare a: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 altro punto della stessa pagina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un'altra pagina dello stesso sito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un altro sito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Tahoma" charset="0"/>
                <a:ea typeface="MS PGothic" charset="0"/>
              </a:rPr>
              <a:t>Es: </a:t>
            </a:r>
            <a:r>
              <a:rPr lang="en-US" sz="2400" i="1">
                <a:latin typeface="Tahoma" charset="0"/>
                <a:ea typeface="MS PGothic" charset="0"/>
                <a:hlinkClick r:id="rId2"/>
              </a:rPr>
              <a:t>Ipertesto (Wikipedia)</a:t>
            </a:r>
            <a:endParaRPr lang="en-US" sz="2400" i="1">
              <a:latin typeface="Tahoma" charset="0"/>
              <a:ea typeface="MS PGothic" charset="0"/>
            </a:endParaRPr>
          </a:p>
        </p:txBody>
      </p:sp>
      <p:sp>
        <p:nvSpPr>
          <p:cNvPr id="4403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403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40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9862F6D3-FF57-284C-B310-89FC4B0A770D}" type="slidenum">
              <a:rPr lang="en-US" sz="1400" u="none"/>
              <a:pPr/>
              <a:t>51</a:t>
            </a:fld>
            <a:endParaRPr lang="en-US" sz="1400" u="none"/>
          </a:p>
        </p:txBody>
      </p:sp>
      <p:sp>
        <p:nvSpPr>
          <p:cNvPr id="44039" name="AutoShape 5"/>
          <p:cNvSpPr>
            <a:spLocks noChangeArrowheads="1"/>
          </p:cNvSpPr>
          <p:nvPr/>
        </p:nvSpPr>
        <p:spPr bwMode="auto">
          <a:xfrm>
            <a:off x="6553200" y="2565400"/>
            <a:ext cx="1371600" cy="2603500"/>
          </a:xfrm>
          <a:prstGeom prst="curvedLeftArrow">
            <a:avLst>
              <a:gd name="adj1" fmla="val 13138"/>
              <a:gd name="adj2" fmla="val 41873"/>
              <a:gd name="adj3" fmla="val 32532"/>
            </a:avLst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14478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Sito Web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576263" algn="ctr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definisce </a:t>
            </a:r>
            <a:r>
              <a:rPr lang="en-US" sz="2400" b="1">
                <a:latin typeface="Tahoma" charset="0"/>
                <a:ea typeface="MS PGothic" charset="0"/>
                <a:hlinkClick r:id="rId2"/>
              </a:rPr>
              <a:t>Sito Web</a:t>
            </a:r>
            <a:r>
              <a:rPr lang="en-US" sz="2400">
                <a:latin typeface="Tahoma" charset="0"/>
                <a:ea typeface="MS PGothic" charset="0"/>
              </a:rPr>
              <a:t> un insieme di pagine organizzate in un </a:t>
            </a:r>
            <a:r>
              <a:rPr lang="en-US" sz="2400" b="1">
                <a:latin typeface="Tahoma" charset="0"/>
                <a:ea typeface="MS PGothic" charset="0"/>
              </a:rPr>
              <a:t>ipertesto</a:t>
            </a:r>
            <a:r>
              <a:rPr lang="en-US" sz="2400">
                <a:latin typeface="Tahoma" charset="0"/>
                <a:ea typeface="MS PGothic" charset="0"/>
              </a:rPr>
              <a:t> e residenti su un computer (server) accessibile via Internet.</a:t>
            </a:r>
          </a:p>
          <a:p>
            <a:pPr marL="0" indent="576263"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576263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Tale computer svolge la funzione di </a:t>
            </a:r>
            <a:r>
              <a:rPr lang="en-US" sz="2400" b="1">
                <a:latin typeface="Tahoma" charset="0"/>
                <a:ea typeface="MS PGothic" charset="0"/>
              </a:rPr>
              <a:t>server</a:t>
            </a:r>
            <a:r>
              <a:rPr lang="en-US" sz="2400">
                <a:latin typeface="Tahoma" charset="0"/>
                <a:ea typeface="MS PGothic" charset="0"/>
              </a:rPr>
              <a:t> (host) a cui altri computer (</a:t>
            </a:r>
            <a:r>
              <a:rPr lang="en-US" sz="2400" b="1">
                <a:latin typeface="Tahoma" charset="0"/>
                <a:ea typeface="MS PGothic" charset="0"/>
              </a:rPr>
              <a:t>client</a:t>
            </a:r>
            <a:r>
              <a:rPr lang="en-US" sz="2400">
                <a:latin typeface="Tahoma" charset="0"/>
                <a:ea typeface="MS PGothic" charset="0"/>
              </a:rPr>
              <a:t>) possono collegarsi per consultare l'ipertesto.</a:t>
            </a:r>
          </a:p>
          <a:p>
            <a:pPr marL="0" indent="576263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Il colloquio fra client e server avviene utilizzando il protocollo </a:t>
            </a:r>
            <a:r>
              <a:rPr lang="en-US" sz="2400" b="1" smtClean="0">
                <a:latin typeface="Tahoma" charset="0"/>
                <a:ea typeface="MS PGothic" charset="0"/>
              </a:rPr>
              <a:t>HTTP[S] </a:t>
            </a:r>
            <a:r>
              <a:rPr lang="en-US" sz="2400">
                <a:latin typeface="Tahoma" charset="0"/>
                <a:ea typeface="MS PGothic" charset="0"/>
              </a:rPr>
              <a:t>(</a:t>
            </a:r>
            <a:r>
              <a:rPr lang="en-US" sz="2400" i="1">
                <a:latin typeface="Tahoma" charset="0"/>
                <a:ea typeface="MS PGothic" charset="0"/>
              </a:rPr>
              <a:t>HyperText Transfer </a:t>
            </a:r>
            <a:r>
              <a:rPr lang="en-US" sz="2400" i="1" smtClean="0">
                <a:latin typeface="Tahoma" charset="0"/>
                <a:ea typeface="MS PGothic" charset="0"/>
              </a:rPr>
              <a:t>Protocol [Secure]</a:t>
            </a:r>
            <a:r>
              <a:rPr lang="en-US" sz="2400" smtClean="0">
                <a:latin typeface="Tahoma" charset="0"/>
                <a:ea typeface="MS PGothic" charset="0"/>
              </a:rPr>
              <a:t>, </a:t>
            </a:r>
            <a:r>
              <a:rPr lang="en-US" sz="2400">
                <a:latin typeface="Tahoma" charset="0"/>
                <a:ea typeface="MS PGothic" charset="0"/>
              </a:rPr>
              <a:t>ossia protocollo </a:t>
            </a:r>
            <a:r>
              <a:rPr lang="en-US" sz="2400" smtClean="0">
                <a:latin typeface="Tahoma" charset="0"/>
                <a:ea typeface="MS PGothic" charset="0"/>
              </a:rPr>
              <a:t>[sicuro] di </a:t>
            </a:r>
            <a:r>
              <a:rPr lang="en-US" sz="2400">
                <a:latin typeface="Tahoma" charset="0"/>
                <a:ea typeface="MS PGothic" charset="0"/>
              </a:rPr>
              <a:t>trasferimento di ipertesti)</a:t>
            </a:r>
          </a:p>
        </p:txBody>
      </p:sp>
      <p:sp>
        <p:nvSpPr>
          <p:cNvPr id="4506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506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506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9EAF00E-6523-9345-95C8-D4F4A0D942AB}" type="slidenum">
              <a:rPr lang="en-US" sz="1400" u="none"/>
              <a:pPr/>
              <a:t>52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762000" y="1371600"/>
            <a:ext cx="7772400" cy="16002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WWW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76263" algn="ctr" eaLnBrk="1" hangingPunct="1">
              <a:lnSpc>
                <a:spcPct val="11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L'acronimo </a:t>
            </a:r>
            <a:r>
              <a:rPr lang="en-US" sz="2400" b="1">
                <a:latin typeface="Tahoma" charset="0"/>
                <a:ea typeface="MS PGothic" charset="0"/>
                <a:hlinkClick r:id="rId2"/>
              </a:rPr>
              <a:t>WWW</a:t>
            </a:r>
            <a:r>
              <a:rPr lang="en-US" sz="2400">
                <a:latin typeface="Tahoma" charset="0"/>
                <a:ea typeface="MS PGothic" charset="0"/>
              </a:rPr>
              <a:t> significa </a:t>
            </a:r>
            <a:r>
              <a:rPr lang="en-US" sz="2400" b="1" i="1">
                <a:latin typeface="Tahoma" charset="0"/>
                <a:ea typeface="MS PGothic" charset="0"/>
              </a:rPr>
              <a:t>World Wide Web</a:t>
            </a:r>
            <a:r>
              <a:rPr lang="en-US" sz="2400">
                <a:latin typeface="Tahoma" charset="0"/>
                <a:ea typeface="MS PGothic" charset="0"/>
              </a:rPr>
              <a:t> (grande rete mondiale) e si riferisce al gigantesco ipertesto costituito dai siti presenti su Internet.</a:t>
            </a:r>
          </a:p>
          <a:p>
            <a:pPr marL="0" indent="576263" eaLnBrk="1" hangingPunct="1">
              <a:lnSpc>
                <a:spcPct val="11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576263" eaLnBrk="1" hangingPunct="1">
              <a:lnSpc>
                <a:spcPct val="11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 fili di questa sterminata "ragnatela" (</a:t>
            </a:r>
            <a:r>
              <a:rPr lang="en-US" sz="2400" i="1">
                <a:latin typeface="Tahoma" charset="0"/>
                <a:ea typeface="MS PGothic" charset="0"/>
              </a:rPr>
              <a:t>web</a:t>
            </a:r>
            <a:r>
              <a:rPr lang="en-US" sz="2400">
                <a:latin typeface="Tahoma" charset="0"/>
                <a:ea typeface="MS PGothic" charset="0"/>
              </a:rPr>
              <a:t>) sono i link che collegano le pagine(*).</a:t>
            </a:r>
          </a:p>
          <a:p>
            <a:pPr marL="0" indent="576263" eaLnBrk="1" hangingPunct="1">
              <a:lnSpc>
                <a:spcPct val="11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576263" eaLnBrk="1" hangingPunct="1">
              <a:lnSpc>
                <a:spcPct val="11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576263" eaLnBrk="1" hangingPunct="1">
              <a:lnSpc>
                <a:spcPct val="110000"/>
              </a:lnSpc>
              <a:buFontTx/>
              <a:buNone/>
            </a:pPr>
            <a:r>
              <a:rPr lang="en-US" sz="2400" i="1">
                <a:latin typeface="Tahoma" charset="0"/>
                <a:ea typeface="MS PGothic" charset="0"/>
              </a:rPr>
              <a:t>(*) Attualmente </a:t>
            </a:r>
            <a:r>
              <a:rPr lang="en-US" sz="2400" i="1" smtClean="0">
                <a:latin typeface="Tahoma" charset="0"/>
                <a:ea typeface="MS PGothic" charset="0"/>
              </a:rPr>
              <a:t>(ottobre 2016) </a:t>
            </a:r>
            <a:r>
              <a:rPr lang="en-US" sz="2400" i="1">
                <a:latin typeface="Tahoma" charset="0"/>
                <a:ea typeface="MS PGothic" charset="0"/>
                <a:hlinkClick r:id="rId3"/>
              </a:rPr>
              <a:t>si stima</a:t>
            </a:r>
            <a:r>
              <a:rPr lang="en-US" sz="2400" i="1">
                <a:latin typeface="Tahoma" charset="0"/>
                <a:ea typeface="MS PGothic" charset="0"/>
              </a:rPr>
              <a:t> che il web contenga circa </a:t>
            </a:r>
            <a:r>
              <a:rPr lang="en-US" sz="2400" i="1" smtClean="0">
                <a:latin typeface="Tahoma" charset="0"/>
                <a:ea typeface="MS PGothic" charset="0"/>
              </a:rPr>
              <a:t>5 miliardi </a:t>
            </a:r>
            <a:r>
              <a:rPr lang="en-US" sz="2400" i="1">
                <a:latin typeface="Tahoma" charset="0"/>
                <a:ea typeface="MS PGothic" charset="0"/>
              </a:rPr>
              <a:t>di pagine!</a:t>
            </a:r>
          </a:p>
        </p:txBody>
      </p:sp>
      <p:sp>
        <p:nvSpPr>
          <p:cNvPr id="46085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608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608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AB587E0-2261-5A49-B950-7AD9BD7BF71E}" type="slidenum">
              <a:rPr lang="en-US" sz="1400" u="none"/>
              <a:pPr/>
              <a:t>53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685800" y="1066800"/>
            <a:ext cx="7772400" cy="1295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URL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724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dice </a:t>
            </a:r>
            <a:r>
              <a:rPr lang="en-US" sz="2400" b="1">
                <a:latin typeface="Tahoma" charset="0"/>
                <a:ea typeface="MS PGothic" charset="0"/>
                <a:hlinkClick r:id="rId2"/>
              </a:rPr>
              <a:t>URL</a:t>
            </a:r>
            <a:r>
              <a:rPr lang="en-US" sz="2400">
                <a:latin typeface="Tahoma" charset="0"/>
                <a:ea typeface="MS PGothic" charset="0"/>
              </a:rPr>
              <a:t> (</a:t>
            </a:r>
            <a:r>
              <a:rPr lang="en-US" sz="2400" i="1">
                <a:latin typeface="Tahoma" charset="0"/>
                <a:ea typeface="MS PGothic" charset="0"/>
              </a:rPr>
              <a:t>Universal Resource Locator</a:t>
            </a:r>
            <a:r>
              <a:rPr lang="en-US" sz="2400">
                <a:latin typeface="Tahoma" charset="0"/>
                <a:ea typeface="MS PGothic" charset="0"/>
              </a:rPr>
              <a:t>, localizzatore universale di risorse) ogni indirizzo che identifica una risorsa residente su un computer collegato al web.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Esempio di URL: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  <a:hlinkClick r:id="rId3"/>
              </a:rPr>
              <a:t>http://www.lamiascuola.it/</a:t>
            </a:r>
            <a:endParaRPr lang="en-US" sz="2400">
              <a:solidFill>
                <a:srgbClr val="0000FF"/>
              </a:solidFill>
              <a:latin typeface="Tahoma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http:// </a:t>
            </a:r>
            <a:r>
              <a:rPr lang="en-US" sz="2400">
                <a:latin typeface="Tahoma" charset="0"/>
                <a:ea typeface="MS PGothic" charset="0"/>
              </a:rPr>
              <a:t>significa che il server utilizza il protocollo HTTP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www: </a:t>
            </a:r>
            <a:r>
              <a:rPr lang="en-US" sz="2400">
                <a:latin typeface="Tahoma" charset="0"/>
                <a:ea typeface="MS PGothic" charset="0"/>
              </a:rPr>
              <a:t>indica che il sito si trova sul world wide web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lamiascuola: </a:t>
            </a:r>
            <a:r>
              <a:rPr lang="en-US" sz="2400">
                <a:latin typeface="Tahoma" charset="0"/>
                <a:ea typeface="MS PGothic" charset="0"/>
              </a:rPr>
              <a:t>è il nome dell'istituzione (o della ditta, organizzazione, ecc)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ahoma" charset="0"/>
                <a:ea typeface="MS PGothic" charset="0"/>
              </a:rPr>
              <a:t>it: </a:t>
            </a:r>
            <a:r>
              <a:rPr lang="en-US" sz="2400">
                <a:latin typeface="Tahoma" charset="0"/>
                <a:ea typeface="MS PGothic" charset="0"/>
              </a:rPr>
              <a:t>indica che è un sito italiano</a:t>
            </a:r>
          </a:p>
        </p:txBody>
      </p:sp>
      <p:sp>
        <p:nvSpPr>
          <p:cNvPr id="47109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7110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711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918DDC46-130B-784F-B82E-C5E35B8B38DE}" type="slidenum">
              <a:rPr lang="en-US" sz="1400" u="none"/>
              <a:pPr/>
              <a:t>54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URL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Altro esempio di URL: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  <a:hlinkClick r:id="rId2"/>
              </a:rPr>
              <a:t>http://www.miur.it/web/istruzione/index.htm</a:t>
            </a:r>
            <a:endParaRPr lang="en-US" sz="2400">
              <a:latin typeface="Tahoma" charset="0"/>
              <a:ea typeface="MS PGothic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 caratteri "/" (</a:t>
            </a:r>
            <a:r>
              <a:rPr lang="en-US" sz="2400" i="1">
                <a:latin typeface="Tahoma" charset="0"/>
                <a:ea typeface="MS PGothic" charset="0"/>
              </a:rPr>
              <a:t>slash</a:t>
            </a:r>
            <a:r>
              <a:rPr lang="en-US" sz="2400">
                <a:latin typeface="Tahoma" charset="0"/>
                <a:ea typeface="MS PGothic" charset="0"/>
              </a:rPr>
              <a:t>) servono per separare le varie componenti del percorso da seguire per arrivare alla pagina cercata.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Nell'esempio, sul sito </a:t>
            </a:r>
            <a:r>
              <a:rPr lang="en-US" sz="2400" i="1">
                <a:solidFill>
                  <a:srgbClr val="0000FF"/>
                </a:solidFill>
                <a:latin typeface="Tahoma" charset="0"/>
                <a:ea typeface="MS PGothic" charset="0"/>
              </a:rPr>
              <a:t>www.miur.it</a:t>
            </a:r>
            <a:r>
              <a:rPr lang="en-US" sz="2400">
                <a:latin typeface="Tahoma" charset="0"/>
                <a:ea typeface="MS PGothic" charset="0"/>
              </a:rPr>
              <a:t> viene identificata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- una cartella </a:t>
            </a:r>
            <a:r>
              <a:rPr lang="en-US" sz="2400" i="1">
                <a:solidFill>
                  <a:srgbClr val="0000FF"/>
                </a:solidFill>
                <a:latin typeface="Tahoma" charset="0"/>
                <a:ea typeface="MS PGothic" charset="0"/>
              </a:rPr>
              <a:t>web</a:t>
            </a:r>
            <a:r>
              <a:rPr lang="en-US" sz="2400">
                <a:latin typeface="Tahoma" charset="0"/>
                <a:ea typeface="MS PGothic" charset="0"/>
              </a:rPr>
              <a:t> che contiene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- una sottocartella </a:t>
            </a:r>
            <a:r>
              <a:rPr lang="en-US" sz="2400" i="1">
                <a:solidFill>
                  <a:srgbClr val="0000FF"/>
                </a:solidFill>
                <a:latin typeface="Tahoma" charset="0"/>
                <a:ea typeface="MS PGothic" charset="0"/>
              </a:rPr>
              <a:t>istruzione</a:t>
            </a:r>
            <a:r>
              <a:rPr lang="en-US" sz="2400">
                <a:latin typeface="Tahoma" charset="0"/>
                <a:ea typeface="MS PGothic" charset="0"/>
              </a:rPr>
              <a:t> che contiene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- un file che si chiama </a:t>
            </a:r>
            <a:r>
              <a:rPr lang="en-US" sz="2400" i="1">
                <a:solidFill>
                  <a:srgbClr val="0000FF"/>
                </a:solidFill>
                <a:latin typeface="Tahoma" charset="0"/>
                <a:ea typeface="MS PGothic" charset="0"/>
              </a:rPr>
              <a:t>index.htm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0000FF"/>
              </a:solidFill>
              <a:latin typeface="Tahoma" charset="0"/>
              <a:ea typeface="MS PGothic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i="1">
                <a:latin typeface="Tahoma" charset="0"/>
                <a:ea typeface="MS PGothic" charset="0"/>
              </a:rPr>
              <a:t>N.B.: Il meccanismo è del tutto analogo a quello che si usa per identificare un file su un supporto di memoria di massa</a:t>
            </a:r>
          </a:p>
        </p:txBody>
      </p:sp>
      <p:sp>
        <p:nvSpPr>
          <p:cNvPr id="4813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813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81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40313FFB-9FF6-3941-BC14-4A467384A2A5}" type="slidenum">
              <a:rPr lang="en-US" sz="1400" u="none"/>
              <a:pPr/>
              <a:t>55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838200" y="1447800"/>
            <a:ext cx="7772400" cy="126112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 browser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Si dice </a:t>
            </a:r>
            <a:r>
              <a:rPr lang="en-US" sz="2400" b="1">
                <a:latin typeface="Tahoma" charset="0"/>
                <a:ea typeface="MS PGothic" charset="0"/>
                <a:hlinkClick r:id="rId2"/>
              </a:rPr>
              <a:t>browser</a:t>
            </a:r>
            <a:r>
              <a:rPr lang="en-US" sz="2400">
                <a:latin typeface="Tahoma" charset="0"/>
                <a:ea typeface="MS PGothic" charset="0"/>
              </a:rPr>
              <a:t> </a:t>
            </a:r>
            <a:r>
              <a:rPr lang="en-US" sz="2400" smtClean="0">
                <a:latin typeface="Tahoma" charset="0"/>
                <a:ea typeface="MS PGothic" charset="0"/>
              </a:rPr>
              <a:t>(letteralmente: </a:t>
            </a:r>
            <a:r>
              <a:rPr lang="en-US" sz="2400" i="1" smtClean="0">
                <a:latin typeface="Tahoma" charset="0"/>
                <a:ea typeface="MS PGothic" charset="0"/>
              </a:rPr>
              <a:t>"sfogliatore"</a:t>
            </a:r>
            <a:r>
              <a:rPr lang="en-US" sz="2400" smtClean="0">
                <a:latin typeface="Tahoma" charset="0"/>
                <a:ea typeface="MS PGothic" charset="0"/>
              </a:rPr>
              <a:t>) </a:t>
            </a:r>
            <a:r>
              <a:rPr lang="en-US" sz="2400">
                <a:latin typeface="Tahoma" charset="0"/>
                <a:ea typeface="MS PGothic" charset="0"/>
              </a:rPr>
              <a:t>un programma che visualizza documenti ipertestuali in forma grafica.</a:t>
            </a:r>
          </a:p>
          <a:p>
            <a:pPr marL="381000" indent="-381000" algn="ctr"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381000" indent="-381000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In italiano il browser si chiama "navigatore"</a:t>
            </a:r>
          </a:p>
          <a:p>
            <a:pPr marL="381000" indent="-381000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La navigazione si realizza </a:t>
            </a:r>
            <a:r>
              <a:rPr lang="en-US" sz="2400" b="1">
                <a:latin typeface="Tahoma" charset="0"/>
                <a:ea typeface="MS PGothic" charset="0"/>
              </a:rPr>
              <a:t>cliccando</a:t>
            </a:r>
            <a:r>
              <a:rPr lang="en-US" sz="2400">
                <a:latin typeface="Tahoma" charset="0"/>
                <a:ea typeface="MS PGothic" charset="0"/>
              </a:rPr>
              <a:t> su </a:t>
            </a:r>
            <a:r>
              <a:rPr lang="en-US" sz="2400" b="1">
                <a:latin typeface="Tahoma" charset="0"/>
                <a:ea typeface="MS PGothic" charset="0"/>
              </a:rPr>
              <a:t>link</a:t>
            </a:r>
            <a:r>
              <a:rPr lang="en-US" sz="2400">
                <a:latin typeface="Tahoma" charset="0"/>
                <a:ea typeface="MS PGothic" charset="0"/>
              </a:rPr>
              <a:t> che possono puntare a contenuti (risorse) di vario tipo:</a:t>
            </a:r>
          </a:p>
          <a:p>
            <a:pPr marL="857250"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</a:rPr>
              <a:t>testo</a:t>
            </a:r>
          </a:p>
          <a:p>
            <a:pPr marL="857250"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</a:rPr>
              <a:t>immagini</a:t>
            </a:r>
          </a:p>
          <a:p>
            <a:pPr marL="857250"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</a:rPr>
              <a:t>suoni</a:t>
            </a:r>
          </a:p>
          <a:p>
            <a:pPr marL="857250"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MS PGothic" charset="0"/>
              </a:rPr>
              <a:t>video od animazioni</a:t>
            </a:r>
          </a:p>
        </p:txBody>
      </p:sp>
      <p:sp>
        <p:nvSpPr>
          <p:cNvPr id="49157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49158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4915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7D102AB-BE9C-D44D-9503-C95C36089417}" type="slidenum">
              <a:rPr lang="en-US" sz="1400" u="none"/>
              <a:pPr/>
              <a:t>56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 principali </a:t>
            </a:r>
            <a:r>
              <a:rPr lang="en-US" smtClean="0">
                <a:latin typeface="Tahoma" charset="0"/>
                <a:ea typeface="MS PGothic" charset="0"/>
              </a:rPr>
              <a:t>browser (Desktop)</a:t>
            </a:r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5018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018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018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5FE1F8D2-2210-BC43-92A2-24072399EA59}" type="slidenum">
              <a:rPr lang="en-US" sz="1400" u="none"/>
              <a:pPr/>
              <a:t>57</a:t>
            </a:fld>
            <a:endParaRPr lang="en-US" sz="1400" u="none"/>
          </a:p>
        </p:txBody>
      </p:sp>
      <p:pic>
        <p:nvPicPr>
          <p:cNvPr id="1028" name="Picture 4" descr="C:\Users\Paolo\Desktop\StatCounter-browser-ww-monthly-201509-201609-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1085304"/>
            <a:ext cx="7864475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 principali </a:t>
            </a:r>
            <a:r>
              <a:rPr lang="en-US" smtClean="0">
                <a:latin typeface="Tahoma" charset="0"/>
                <a:ea typeface="MS PGothic" charset="0"/>
              </a:rPr>
              <a:t>browser (Mobile)</a:t>
            </a:r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5018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018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018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5FE1F8D2-2210-BC43-92A2-24072399EA59}" type="slidenum">
              <a:rPr lang="en-US" sz="1400" u="none"/>
              <a:pPr/>
              <a:t>58</a:t>
            </a:fld>
            <a:endParaRPr lang="en-US" sz="1400" u="none"/>
          </a:p>
        </p:txBody>
      </p:sp>
      <p:pic>
        <p:nvPicPr>
          <p:cNvPr id="3074" name="Picture 2" descr="C:\Users\Paolo\Desktop\StatCounter-browser-ww-monthly-201509-201609-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65" y="1124744"/>
            <a:ext cx="7864475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13716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 motori di ricerca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76263" algn="ctr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Un </a:t>
            </a:r>
            <a:r>
              <a:rPr lang="en-US" sz="2400" b="1">
                <a:latin typeface="Tahoma" charset="0"/>
                <a:ea typeface="MS PGothic" charset="0"/>
                <a:hlinkClick r:id="rId2"/>
              </a:rPr>
              <a:t>motore di ricerca</a:t>
            </a:r>
            <a:r>
              <a:rPr lang="en-US" sz="2400">
                <a:latin typeface="Tahoma" charset="0"/>
                <a:ea typeface="MS PGothic" charset="0"/>
              </a:rPr>
              <a:t> (</a:t>
            </a:r>
            <a:r>
              <a:rPr lang="en-US" sz="2400" i="1">
                <a:latin typeface="Tahoma" charset="0"/>
                <a:ea typeface="MS PGothic" charset="0"/>
              </a:rPr>
              <a:t>search engine</a:t>
            </a:r>
            <a:r>
              <a:rPr lang="en-US" sz="2400">
                <a:latin typeface="Tahoma" charset="0"/>
                <a:ea typeface="MS PGothic" charset="0"/>
              </a:rPr>
              <a:t>) è un particolare tipo di sito che aiuta gli utenti a trovare i siti di loro interesse.</a:t>
            </a:r>
          </a:p>
          <a:p>
            <a:pPr marL="0" indent="576263"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0" indent="576263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L'utente fornisce un insieme di </a:t>
            </a:r>
            <a:r>
              <a:rPr lang="en-US" sz="2400" b="1">
                <a:latin typeface="Tahoma" charset="0"/>
                <a:ea typeface="MS PGothic" charset="0"/>
              </a:rPr>
              <a:t>parole chiave</a:t>
            </a:r>
            <a:r>
              <a:rPr lang="en-US" sz="2400">
                <a:latin typeface="Tahoma" charset="0"/>
                <a:ea typeface="MS PGothic" charset="0"/>
              </a:rPr>
              <a:t> (ed eventuali altri criteri di ricerca) ed il motore gli restituisce una lista di </a:t>
            </a:r>
            <a:r>
              <a:rPr lang="en-US" sz="2400" b="1">
                <a:latin typeface="Tahoma" charset="0"/>
                <a:ea typeface="MS PGothic" charset="0"/>
              </a:rPr>
              <a:t>link (URL)</a:t>
            </a:r>
            <a:r>
              <a:rPr lang="en-US" sz="2400">
                <a:latin typeface="Tahoma" charset="0"/>
                <a:ea typeface="MS PGothic" charset="0"/>
              </a:rPr>
              <a:t> alle pagine web che contengono le parole cercate.</a:t>
            </a:r>
          </a:p>
        </p:txBody>
      </p:sp>
      <p:sp>
        <p:nvSpPr>
          <p:cNvPr id="51205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120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120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C20EC84-D0CB-D641-B5AD-3450FDF39BF6}" type="slidenum">
              <a:rPr lang="en-US" sz="1400" u="none"/>
              <a:pPr/>
              <a:t>59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Classificazione delle reti</a:t>
            </a:r>
          </a:p>
        </p:txBody>
      </p:sp>
      <p:sp>
        <p:nvSpPr>
          <p:cNvPr id="7171" name="Rectangle 1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2149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A seconda dell'estensione, si usa classificare le reti in:</a:t>
            </a:r>
          </a:p>
          <a:p>
            <a:pPr marL="609600" indent="-609600" eaLnBrk="1" hangingPunct="1"/>
            <a:r>
              <a:rPr lang="en-US" sz="2400" b="1">
                <a:latin typeface="Tahoma" charset="0"/>
                <a:ea typeface="MS PGothic" charset="0"/>
              </a:rPr>
              <a:t>LAN</a:t>
            </a:r>
            <a:r>
              <a:rPr lang="en-US" sz="2400">
                <a:latin typeface="Tahoma" charset="0"/>
                <a:ea typeface="MS PGothic" charset="0"/>
              </a:rPr>
              <a:t> (Local Area Network) o </a:t>
            </a:r>
            <a:r>
              <a:rPr lang="en-US" sz="2400" b="1">
                <a:latin typeface="Tahoma" charset="0"/>
                <a:ea typeface="MS PGothic" charset="0"/>
              </a:rPr>
              <a:t>reti locali</a:t>
            </a:r>
            <a:r>
              <a:rPr lang="en-US" sz="2400">
                <a:latin typeface="Tahoma" charset="0"/>
                <a:ea typeface="MS PGothic" charset="0"/>
              </a:rPr>
              <a:t/>
            </a:r>
            <a:br>
              <a:rPr lang="en-US" sz="2400">
                <a:latin typeface="Tahoma" charset="0"/>
                <a:ea typeface="MS PGothic" charset="0"/>
              </a:rPr>
            </a:br>
            <a:r>
              <a:rPr lang="en-US" sz="2400">
                <a:latin typeface="Tahoma" charset="0"/>
                <a:ea typeface="MS PGothic" charset="0"/>
              </a:rPr>
              <a:t>sono poste nello stesso edificio od in un gruppo di edifici distanti al max 1 o 2 km (p.es. un campus universitario)</a:t>
            </a:r>
          </a:p>
          <a:p>
            <a:pPr marL="609600" indent="-609600" eaLnBrk="1" hangingPunct="1"/>
            <a:r>
              <a:rPr lang="en-US" sz="2400" b="1">
                <a:latin typeface="Tahoma" charset="0"/>
                <a:ea typeface="MS PGothic" charset="0"/>
              </a:rPr>
              <a:t>MAN</a:t>
            </a:r>
            <a:r>
              <a:rPr lang="en-US" sz="2400">
                <a:latin typeface="Tahoma" charset="0"/>
                <a:ea typeface="MS PGothic" charset="0"/>
              </a:rPr>
              <a:t> (Metropolitan Area Network) o </a:t>
            </a:r>
            <a:r>
              <a:rPr lang="en-US" sz="2400" b="1">
                <a:latin typeface="Tahoma" charset="0"/>
                <a:ea typeface="MS PGothic" charset="0"/>
              </a:rPr>
              <a:t>reti</a:t>
            </a:r>
            <a:r>
              <a:rPr lang="en-US" sz="2400">
                <a:latin typeface="Tahoma" charset="0"/>
                <a:ea typeface="MS PGothic" charset="0"/>
              </a:rPr>
              <a:t> </a:t>
            </a:r>
            <a:r>
              <a:rPr lang="en-US" sz="2400" b="1">
                <a:latin typeface="Tahoma" charset="0"/>
                <a:ea typeface="MS PGothic" charset="0"/>
              </a:rPr>
              <a:t>metropolitane</a:t>
            </a:r>
            <a:r>
              <a:rPr lang="en-US" sz="2400">
                <a:latin typeface="Tahoma" charset="0"/>
                <a:ea typeface="MS PGothic" charset="0"/>
              </a:rPr>
              <a:t>, si estendono al max all'interno di una città</a:t>
            </a:r>
          </a:p>
          <a:p>
            <a:pPr marL="609600" indent="-609600" eaLnBrk="1" hangingPunct="1"/>
            <a:r>
              <a:rPr lang="en-US" sz="2400" b="1">
                <a:latin typeface="Tahoma" charset="0"/>
                <a:ea typeface="MS PGothic" charset="0"/>
              </a:rPr>
              <a:t>WAN</a:t>
            </a:r>
            <a:r>
              <a:rPr lang="en-US" sz="2400">
                <a:latin typeface="Tahoma" charset="0"/>
                <a:ea typeface="MS PGothic" charset="0"/>
              </a:rPr>
              <a:t> (Wide Area Network) o </a:t>
            </a:r>
            <a:r>
              <a:rPr lang="en-US" sz="2400" b="1">
                <a:latin typeface="Tahoma" charset="0"/>
                <a:ea typeface="MS PGothic" charset="0"/>
              </a:rPr>
              <a:t>reti geografiche</a:t>
            </a:r>
            <a:r>
              <a:rPr lang="en-US" sz="2400">
                <a:latin typeface="Tahoma" charset="0"/>
                <a:ea typeface="MS PGothic" charset="0"/>
              </a:rPr>
              <a:t>, uniscono sistemi distanti anche migliaia di km</a:t>
            </a:r>
          </a:p>
          <a:p>
            <a:pPr marL="609600" indent="-609600" eaLnBrk="1" hangingPunct="1">
              <a:buFontTx/>
              <a:buNone/>
            </a:pPr>
            <a:endParaRPr lang="en-US" sz="2400">
              <a:latin typeface="Tahoma" charset="0"/>
              <a:ea typeface="MS PGothic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i="1">
                <a:latin typeface="Tahoma" charset="0"/>
                <a:ea typeface="MS PGothic" charset="0"/>
              </a:rPr>
              <a:t>N.B.: La WLAN = Wireless LAN (WiFi) è un particolare tipo di LAN, non una tipologia di rete differente</a:t>
            </a:r>
          </a:p>
        </p:txBody>
      </p:sp>
      <p:sp>
        <p:nvSpPr>
          <p:cNvPr id="717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717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71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290DDE8-5F21-2149-8251-DACB0F602599}" type="slidenum">
              <a:rPr lang="en-US" sz="1400" u="none"/>
              <a:pPr/>
              <a:t>6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 principali motori di ricerca</a:t>
            </a:r>
          </a:p>
        </p:txBody>
      </p:sp>
      <p:sp>
        <p:nvSpPr>
          <p:cNvPr id="5222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222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22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44D2A284-8AC3-EB46-899F-C3F39D9D1EA7}" type="slidenum">
              <a:rPr lang="en-US" sz="1400" u="none"/>
              <a:pPr/>
              <a:t>60</a:t>
            </a:fld>
            <a:endParaRPr lang="en-US" sz="1400" u="none"/>
          </a:p>
        </p:txBody>
      </p:sp>
      <p:pic>
        <p:nvPicPr>
          <p:cNvPr id="2050" name="Picture 2" descr="C:\Users\Paolo\Desktop\StatCounter-search_engine-ww-monthly-201509-201609-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65" y="1124744"/>
            <a:ext cx="7864475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in rete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800">
                <a:latin typeface="Tahoma" charset="0"/>
                <a:ea typeface="MS PGothic" charset="0"/>
              </a:rPr>
              <a:t>Internet offre numerosi strumenti per comunicare.</a:t>
            </a:r>
          </a:p>
          <a:p>
            <a:pPr eaLnBrk="1" hangingPunct="1">
              <a:buFontTx/>
              <a:buNone/>
            </a:pPr>
            <a:r>
              <a:rPr lang="it-IT" sz="2800">
                <a:latin typeface="Tahoma" charset="0"/>
                <a:ea typeface="MS PGothic" charset="0"/>
              </a:rPr>
              <a:t>Alcuni dei più comuni:</a:t>
            </a:r>
          </a:p>
          <a:p>
            <a:pPr eaLnBrk="1" hangingPunct="1"/>
            <a:r>
              <a:rPr lang="it-IT" sz="2800">
                <a:latin typeface="Tahoma" charset="0"/>
                <a:ea typeface="MS PGothic" charset="0"/>
              </a:rPr>
              <a:t>Posta elettronica (e-mail)</a:t>
            </a:r>
          </a:p>
          <a:p>
            <a:pPr eaLnBrk="1" hangingPunct="1"/>
            <a:r>
              <a:rPr lang="it-IT" sz="2800">
                <a:latin typeface="Tahoma" charset="0"/>
                <a:ea typeface="MS PGothic" charset="0"/>
              </a:rPr>
              <a:t>Messaggerie istantanee (chat)</a:t>
            </a:r>
          </a:p>
          <a:p>
            <a:pPr eaLnBrk="1" hangingPunct="1"/>
            <a:r>
              <a:rPr lang="it-IT" sz="2800">
                <a:latin typeface="Tahoma" charset="0"/>
                <a:ea typeface="MS PGothic" charset="0"/>
              </a:rPr>
              <a:t>Telefonia (VoIP)</a:t>
            </a:r>
          </a:p>
          <a:p>
            <a:pPr eaLnBrk="1" hangingPunct="1"/>
            <a:r>
              <a:rPr lang="it-IT" sz="2800">
                <a:latin typeface="Tahoma" charset="0"/>
                <a:ea typeface="MS PGothic" charset="0"/>
              </a:rPr>
              <a:t>Blog</a:t>
            </a:r>
          </a:p>
          <a:p>
            <a:pPr eaLnBrk="1" hangingPunct="1"/>
            <a:r>
              <a:rPr lang="it-IT" sz="2800">
                <a:latin typeface="Tahoma" charset="0"/>
                <a:ea typeface="MS PGothic" charset="0"/>
              </a:rPr>
              <a:t>Podcast</a:t>
            </a:r>
          </a:p>
          <a:p>
            <a:pPr eaLnBrk="1" hangingPunct="1"/>
            <a:r>
              <a:rPr lang="it-IT" sz="2800">
                <a:latin typeface="Tahoma" charset="0"/>
                <a:ea typeface="MS PGothic" charset="0"/>
              </a:rPr>
              <a:t>Comunità virtuali</a:t>
            </a:r>
          </a:p>
        </p:txBody>
      </p:sp>
      <p:sp>
        <p:nvSpPr>
          <p:cNvPr id="5325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325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32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22E4B9FB-2FE0-B941-9388-05C3D7E8C464}" type="slidenum">
              <a:rPr lang="en-US" sz="1400" u="none"/>
              <a:pPr/>
              <a:t>61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e-mail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La </a:t>
            </a:r>
            <a:r>
              <a:rPr lang="it-IT" sz="2400" b="1">
                <a:latin typeface="Tahoma" charset="0"/>
                <a:ea typeface="MS PGothic" charset="0"/>
              </a:rPr>
              <a:t>posta elettronica</a:t>
            </a:r>
            <a:r>
              <a:rPr lang="it-IT" sz="2400">
                <a:latin typeface="Tahoma" charset="0"/>
                <a:ea typeface="MS PGothic" charset="0"/>
              </a:rPr>
              <a:t> (</a:t>
            </a:r>
            <a:r>
              <a:rPr lang="it-IT" sz="2400" i="1">
                <a:latin typeface="Tahoma" charset="0"/>
                <a:ea typeface="MS PGothic" charset="0"/>
              </a:rPr>
              <a:t>e-mail</a:t>
            </a:r>
            <a:r>
              <a:rPr lang="it-IT" sz="2400">
                <a:latin typeface="Tahoma" charset="0"/>
                <a:ea typeface="MS PGothic" charset="0"/>
              </a:rPr>
              <a:t>) è l'equivalente informatico della posta tradizionale, che ha ormai quasi completamente sostituito grazie a numerosi vantaggi: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è </a:t>
            </a:r>
            <a:r>
              <a:rPr lang="it-IT" sz="2400" b="1">
                <a:latin typeface="Tahoma" charset="0"/>
                <a:ea typeface="MS PGothic" charset="0"/>
              </a:rPr>
              <a:t>veloce</a:t>
            </a:r>
            <a:r>
              <a:rPr lang="it-IT" sz="2400">
                <a:latin typeface="Tahoma" charset="0"/>
                <a:ea typeface="MS PGothic" charset="0"/>
              </a:rPr>
              <a:t>, può arrivare in tutto il mondo in pochi secondi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è </a:t>
            </a:r>
            <a:r>
              <a:rPr lang="it-IT" sz="2400" b="1">
                <a:latin typeface="Tahoma" charset="0"/>
                <a:ea typeface="MS PGothic" charset="0"/>
              </a:rPr>
              <a:t>economica</a:t>
            </a:r>
            <a:r>
              <a:rPr lang="it-IT" sz="2400">
                <a:latin typeface="Tahoma" charset="0"/>
                <a:ea typeface="MS PGothic" charset="0"/>
              </a:rPr>
              <a:t>, basta disporre di un PC e di un collegamento ad Internet per utilizzarla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permette di inviare </a:t>
            </a:r>
            <a:r>
              <a:rPr lang="it-IT" sz="2400" b="1">
                <a:latin typeface="Tahoma" charset="0"/>
                <a:ea typeface="MS PGothic" charset="0"/>
              </a:rPr>
              <a:t>allegati</a:t>
            </a:r>
            <a:r>
              <a:rPr lang="it-IT" sz="2400">
                <a:latin typeface="Tahoma" charset="0"/>
                <a:ea typeface="MS PGothic" charset="0"/>
              </a:rPr>
              <a:t> di qualsiasi tipo, testuali o multimediali</a:t>
            </a:r>
          </a:p>
        </p:txBody>
      </p:sp>
      <p:sp>
        <p:nvSpPr>
          <p:cNvPr id="5427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427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42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4C932AB2-7A10-6B48-BA7A-12C9E2FE33F5}" type="slidenum">
              <a:rPr lang="en-US" sz="1400" u="none"/>
              <a:pPr/>
              <a:t>62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e-mail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La posta elettronica è un sistema di comunicazione </a:t>
            </a:r>
            <a:r>
              <a:rPr lang="it-IT" sz="2400" b="1">
                <a:latin typeface="Tahoma" charset="0"/>
                <a:ea typeface="MS PGothic" charset="0"/>
              </a:rPr>
              <a:t>asincrono</a:t>
            </a:r>
            <a:r>
              <a:rPr lang="it-IT" sz="2400">
                <a:latin typeface="Tahoma" charset="0"/>
                <a:ea typeface="MS PGothic" charset="0"/>
              </a:rPr>
              <a:t>, in quanto non richiede che i due utenti siano collegati contemporaneamente.</a:t>
            </a: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Per utilizzare la posta elettronica occorre procurarsi una </a:t>
            </a:r>
            <a:r>
              <a:rPr lang="it-IT" sz="2400" b="1">
                <a:latin typeface="Tahoma" charset="0"/>
                <a:ea typeface="MS PGothic" charset="0"/>
              </a:rPr>
              <a:t>casella postale</a:t>
            </a:r>
            <a:r>
              <a:rPr lang="it-IT" sz="2400">
                <a:latin typeface="Tahoma" charset="0"/>
                <a:ea typeface="MS PGothic" charset="0"/>
              </a:rPr>
              <a:t> (</a:t>
            </a:r>
            <a:r>
              <a:rPr lang="it-IT" sz="2400" i="1">
                <a:latin typeface="Tahoma" charset="0"/>
                <a:ea typeface="MS PGothic" charset="0"/>
              </a:rPr>
              <a:t>mailbox</a:t>
            </a:r>
            <a:r>
              <a:rPr lang="it-IT" sz="2400">
                <a:latin typeface="Tahoma" charset="0"/>
                <a:ea typeface="MS PGothic" charset="0"/>
              </a:rPr>
              <a:t>) che tipicamente viene fornita dal proprio ISP (fornitore di accesso ad Internet). Sono anche disponibili numerosi fornitori gratuiti di caselle di posta (</a:t>
            </a:r>
            <a:r>
              <a:rPr lang="it-IT" sz="2400" i="1">
                <a:latin typeface="Tahoma" charset="0"/>
                <a:ea typeface="MS PGothic" charset="0"/>
              </a:rPr>
              <a:t>gmail, hotmail, ecc</a:t>
            </a:r>
            <a:r>
              <a:rPr lang="it-IT" sz="2400">
                <a:latin typeface="Tahoma" charset="0"/>
                <a:ea typeface="MS PGothic" charset="0"/>
              </a:rPr>
              <a:t>).</a:t>
            </a: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La casella postale è identificata univocamente da un </a:t>
            </a:r>
            <a:r>
              <a:rPr lang="it-IT" sz="2400" b="1">
                <a:latin typeface="Tahoma" charset="0"/>
                <a:ea typeface="MS PGothic" charset="0"/>
              </a:rPr>
              <a:t>indirizzo</a:t>
            </a:r>
            <a:r>
              <a:rPr lang="it-IT" sz="2400">
                <a:latin typeface="Tahoma" charset="0"/>
                <a:ea typeface="MS PGothic" charset="0"/>
              </a:rPr>
              <a:t> nel formato</a:t>
            </a:r>
          </a:p>
          <a:p>
            <a:pPr algn="ctr" eaLnBrk="1" hangingPunct="1">
              <a:buFontTx/>
              <a:buNone/>
            </a:pPr>
            <a:r>
              <a:rPr lang="it-IT" sz="2400">
                <a:solidFill>
                  <a:srgbClr val="0000FF"/>
                </a:solidFill>
                <a:latin typeface="Tahoma" charset="0"/>
                <a:ea typeface="MS PGothic" charset="0"/>
              </a:rPr>
              <a:t>nomeutente@dominio</a:t>
            </a:r>
          </a:p>
          <a:p>
            <a:pPr algn="ctr" eaLnBrk="1" hangingPunct="1">
              <a:buFontTx/>
              <a:buNone/>
            </a:pPr>
            <a:r>
              <a:rPr lang="it-IT" sz="2400">
                <a:solidFill>
                  <a:srgbClr val="0000FF"/>
                </a:solidFill>
                <a:latin typeface="Tahoma" charset="0"/>
                <a:ea typeface="MS PGothic" charset="0"/>
              </a:rPr>
              <a:t>Esempio: </a:t>
            </a:r>
            <a:r>
              <a:rPr lang="it-IT" sz="2400">
                <a:solidFill>
                  <a:srgbClr val="0000FF"/>
                </a:solidFill>
                <a:latin typeface="Tahoma" charset="0"/>
                <a:ea typeface="MS PGothic" charset="0"/>
                <a:hlinkClick r:id="rId2"/>
              </a:rPr>
              <a:t>nome.cognome@libero.it</a:t>
            </a:r>
            <a:endParaRPr lang="it-IT" sz="2400">
              <a:solidFill>
                <a:srgbClr val="0000FF"/>
              </a:solidFill>
              <a:latin typeface="Tahoma" charset="0"/>
              <a:ea typeface="MS PGothic" charset="0"/>
            </a:endParaRPr>
          </a:p>
        </p:txBody>
      </p:sp>
      <p:sp>
        <p:nvSpPr>
          <p:cNvPr id="5530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530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53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63F6E11B-E1D1-A64A-869E-87B87A71A0A4}" type="slidenum">
              <a:rPr lang="en-US" sz="1400" u="none"/>
              <a:pPr/>
              <a:t>63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e-mail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Per </a:t>
            </a:r>
            <a:r>
              <a:rPr lang="it-IT" sz="2400" b="1">
                <a:latin typeface="Tahoma" charset="0"/>
                <a:ea typeface="MS PGothic" charset="0"/>
              </a:rPr>
              <a:t>inviare</a:t>
            </a:r>
            <a:r>
              <a:rPr lang="it-IT" sz="2400">
                <a:latin typeface="Tahoma" charset="0"/>
                <a:ea typeface="MS PGothic" charset="0"/>
              </a:rPr>
              <a:t> un messaggio occorre: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specificare l'</a:t>
            </a:r>
            <a:r>
              <a:rPr lang="it-IT" sz="2400" b="1">
                <a:latin typeface="Tahoma" charset="0"/>
                <a:ea typeface="MS PGothic" charset="0"/>
              </a:rPr>
              <a:t>indirizzo del destinatario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specificare l'</a:t>
            </a:r>
            <a:r>
              <a:rPr lang="it-IT" sz="2400" b="1">
                <a:latin typeface="Tahoma" charset="0"/>
                <a:ea typeface="MS PGothic" charset="0"/>
              </a:rPr>
              <a:t>oggetto del messaggio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comporre il </a:t>
            </a:r>
            <a:r>
              <a:rPr lang="it-IT" sz="2400" b="1">
                <a:latin typeface="Tahoma" charset="0"/>
                <a:ea typeface="MS PGothic" charset="0"/>
              </a:rPr>
              <a:t>testo del messaggio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aggiungere gli eventuali </a:t>
            </a:r>
            <a:r>
              <a:rPr lang="it-IT" sz="2400" b="1">
                <a:latin typeface="Tahoma" charset="0"/>
                <a:ea typeface="MS PGothic" charset="0"/>
              </a:rPr>
              <a:t>allegati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collegarsi ad Internet ed </a:t>
            </a:r>
            <a:r>
              <a:rPr lang="it-IT" sz="2400" b="1">
                <a:latin typeface="Tahoma" charset="0"/>
                <a:ea typeface="MS PGothic" charset="0"/>
              </a:rPr>
              <a:t>inviare il messaggio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Per </a:t>
            </a:r>
            <a:r>
              <a:rPr lang="it-IT" sz="2400" b="1">
                <a:latin typeface="Tahoma" charset="0"/>
                <a:ea typeface="MS PGothic" charset="0"/>
              </a:rPr>
              <a:t>ricevere</a:t>
            </a:r>
            <a:r>
              <a:rPr lang="it-IT" sz="2400">
                <a:latin typeface="Tahoma" charset="0"/>
                <a:ea typeface="MS PGothic" charset="0"/>
              </a:rPr>
              <a:t> messaggi occorre: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collegarsi ad Internet e </a:t>
            </a:r>
            <a:r>
              <a:rPr lang="it-IT" sz="2400" b="1">
                <a:latin typeface="Tahoma" charset="0"/>
                <a:ea typeface="MS PGothic" charset="0"/>
              </a:rPr>
              <a:t>consultare </a:t>
            </a:r>
            <a:r>
              <a:rPr lang="it-IT" sz="2400">
                <a:latin typeface="Tahoma" charset="0"/>
                <a:ea typeface="MS PGothic" charset="0"/>
              </a:rPr>
              <a:t>la propria casella postale</a:t>
            </a:r>
          </a:p>
          <a:p>
            <a:pPr eaLnBrk="1" hangingPunct="1"/>
            <a:r>
              <a:rPr lang="it-IT" sz="2400" b="1">
                <a:latin typeface="Tahoma" charset="0"/>
                <a:ea typeface="MS PGothic" charset="0"/>
              </a:rPr>
              <a:t>leggere</a:t>
            </a:r>
            <a:r>
              <a:rPr lang="it-IT" sz="2400">
                <a:latin typeface="Tahoma" charset="0"/>
                <a:ea typeface="MS PGothic" charset="0"/>
              </a:rPr>
              <a:t> gli eventuali messaggi pervenuti</a:t>
            </a:r>
          </a:p>
        </p:txBody>
      </p:sp>
      <p:sp>
        <p:nvSpPr>
          <p:cNvPr id="56324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632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63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5D813B2-F433-5F41-B208-4D688C6F5BAE}" type="slidenum">
              <a:rPr lang="en-US" sz="1400" u="none"/>
              <a:pPr/>
              <a:t>64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e-mail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Vi sono </a:t>
            </a:r>
            <a:r>
              <a:rPr lang="it-IT" sz="2400" b="1">
                <a:latin typeface="Tahoma" charset="0"/>
                <a:ea typeface="MS PGothic" charset="0"/>
              </a:rPr>
              <a:t>due modi</a:t>
            </a:r>
            <a:r>
              <a:rPr lang="it-IT" sz="2400">
                <a:latin typeface="Tahoma" charset="0"/>
                <a:ea typeface="MS PGothic" charset="0"/>
              </a:rPr>
              <a:t> fondamentali di utilizzare la posta elettronica:</a:t>
            </a:r>
          </a:p>
          <a:p>
            <a:pPr marL="381000" indent="-3810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it-IT" sz="2400">
                <a:latin typeface="Tahoma" charset="0"/>
                <a:ea typeface="MS PGothic" charset="0"/>
              </a:rPr>
              <a:t>via </a:t>
            </a:r>
            <a:r>
              <a:rPr lang="it-IT" sz="2400" b="1">
                <a:latin typeface="Tahoma" charset="0"/>
                <a:ea typeface="MS PGothic" charset="0"/>
              </a:rPr>
              <a:t>web</a:t>
            </a:r>
            <a:r>
              <a:rPr lang="it-IT" sz="2400">
                <a:latin typeface="Tahoma" charset="0"/>
                <a:ea typeface="MS PGothic" charset="0"/>
              </a:rPr>
              <a:t> (</a:t>
            </a:r>
            <a:r>
              <a:rPr lang="it-IT" sz="2400" i="1">
                <a:latin typeface="Tahoma" charset="0"/>
                <a:ea typeface="MS PGothic" charset="0"/>
              </a:rPr>
              <a:t>web mail</a:t>
            </a:r>
            <a:r>
              <a:rPr lang="it-IT" sz="2400">
                <a:latin typeface="Tahoma" charset="0"/>
                <a:ea typeface="MS PGothic" charset="0"/>
              </a:rPr>
              <a:t>) collegandosi al sito web del fornitore del servizio (nell'esempio: </a:t>
            </a:r>
            <a:r>
              <a:rPr lang="it-IT" sz="2400">
                <a:latin typeface="Tahoma" charset="0"/>
                <a:ea typeface="MS PGothic" charset="0"/>
                <a:hlinkClick r:id="rId2"/>
              </a:rPr>
              <a:t>www.libero.it</a:t>
            </a:r>
            <a:r>
              <a:rPr lang="it-IT" sz="2400">
                <a:latin typeface="Tahoma" charset="0"/>
                <a:ea typeface="MS PGothic" charset="0"/>
              </a:rPr>
              <a:t>) con un normale browser</a:t>
            </a:r>
          </a:p>
          <a:p>
            <a:pPr marL="855663" lvl="1" indent="-284163" eaLnBrk="1" hangingPunct="1">
              <a:lnSpc>
                <a:spcPct val="90000"/>
              </a:lnSpc>
            </a:pPr>
            <a:r>
              <a:rPr lang="it-IT" sz="2000">
                <a:latin typeface="Tahoma" charset="0"/>
                <a:ea typeface="MS PGothic" charset="0"/>
              </a:rPr>
              <a:t>è possibile collegarsi da qualsiasi computer</a:t>
            </a:r>
          </a:p>
          <a:p>
            <a:pPr marL="855663" lvl="1" indent="-284163" eaLnBrk="1" hangingPunct="1">
              <a:lnSpc>
                <a:spcPct val="90000"/>
              </a:lnSpc>
            </a:pPr>
            <a:r>
              <a:rPr lang="it-IT" sz="2000">
                <a:latin typeface="Tahoma" charset="0"/>
                <a:ea typeface="MS PGothic" charset="0"/>
              </a:rPr>
              <a:t>i messaggi restano memorizzati sul server</a:t>
            </a:r>
          </a:p>
          <a:p>
            <a:pPr marL="855663" lvl="1" indent="-284163" eaLnBrk="1" hangingPunct="1">
              <a:lnSpc>
                <a:spcPct val="90000"/>
              </a:lnSpc>
            </a:pPr>
            <a:r>
              <a:rPr lang="it-IT" sz="2000">
                <a:latin typeface="Tahoma" charset="0"/>
                <a:ea typeface="MS PGothic" charset="0"/>
              </a:rPr>
              <a:t>la posta si può consultare solo online</a:t>
            </a:r>
          </a:p>
          <a:p>
            <a:pPr marL="381000" indent="-3810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it-IT" sz="2400">
                <a:latin typeface="Tahoma" charset="0"/>
                <a:ea typeface="MS PGothic" charset="0"/>
              </a:rPr>
              <a:t>attraverso un </a:t>
            </a:r>
            <a:r>
              <a:rPr lang="it-IT" sz="2400" b="1">
                <a:latin typeface="Tahoma" charset="0"/>
                <a:ea typeface="MS PGothic" charset="0"/>
              </a:rPr>
              <a:t>client</a:t>
            </a:r>
            <a:r>
              <a:rPr lang="it-IT" sz="2400">
                <a:latin typeface="Tahoma" charset="0"/>
                <a:ea typeface="MS PGothic" charset="0"/>
              </a:rPr>
              <a:t> di posta elettronica (</a:t>
            </a:r>
            <a:r>
              <a:rPr lang="it-IT" sz="2400" i="1">
                <a:latin typeface="Tahoma" charset="0"/>
                <a:ea typeface="MS PGothic" charset="0"/>
              </a:rPr>
              <a:t>Outlook, Thunderbird, Eudora, Mail</a:t>
            </a:r>
            <a:r>
              <a:rPr lang="it-IT" sz="2400">
                <a:latin typeface="Tahoma" charset="0"/>
                <a:ea typeface="MS PGothic" charset="0"/>
              </a:rPr>
              <a:t>) opportunamente configurato</a:t>
            </a:r>
          </a:p>
          <a:p>
            <a:pPr marL="855663" lvl="1" indent="-284163" eaLnBrk="1" hangingPunct="1">
              <a:lnSpc>
                <a:spcPct val="90000"/>
              </a:lnSpc>
            </a:pPr>
            <a:r>
              <a:rPr lang="it-IT" sz="2000">
                <a:latin typeface="Tahoma" charset="0"/>
                <a:ea typeface="MS PGothic" charset="0"/>
              </a:rPr>
              <a:t>è possibile collegarsi solo dal proprio computer</a:t>
            </a:r>
          </a:p>
          <a:p>
            <a:pPr marL="855663" lvl="1" indent="-284163" eaLnBrk="1" hangingPunct="1">
              <a:lnSpc>
                <a:spcPct val="90000"/>
              </a:lnSpc>
            </a:pPr>
            <a:r>
              <a:rPr lang="it-IT" sz="2000">
                <a:latin typeface="Tahoma" charset="0"/>
                <a:ea typeface="MS PGothic" charset="0"/>
              </a:rPr>
              <a:t>i messaggi vengono scaricati sul proprio computer</a:t>
            </a:r>
          </a:p>
          <a:p>
            <a:pPr marL="855663" lvl="1" indent="-284163" eaLnBrk="1" hangingPunct="1">
              <a:lnSpc>
                <a:spcPct val="90000"/>
              </a:lnSpc>
            </a:pPr>
            <a:r>
              <a:rPr lang="it-IT" sz="2000">
                <a:latin typeface="Tahoma" charset="0"/>
                <a:ea typeface="MS PGothic" charset="0"/>
              </a:rPr>
              <a:t>una volta scaricata, la posta si può consultare anche offline</a:t>
            </a:r>
          </a:p>
        </p:txBody>
      </p:sp>
      <p:sp>
        <p:nvSpPr>
          <p:cNvPr id="57348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734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73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7538D765-DE0B-304C-9E46-6A01EC8E6479}" type="slidenum">
              <a:rPr lang="en-US" sz="1400" u="none"/>
              <a:pPr/>
              <a:t>65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685800" y="1143000"/>
            <a:ext cx="7772400" cy="14478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VoIP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 b="1">
                <a:latin typeface="Tahoma" charset="0"/>
                <a:ea typeface="MS PGothic" charset="0"/>
                <a:hlinkClick r:id="rId2"/>
              </a:rPr>
              <a:t>VoIP</a:t>
            </a:r>
            <a:r>
              <a:rPr lang="it-IT" sz="2400">
                <a:latin typeface="Tahoma" charset="0"/>
                <a:ea typeface="MS PGothic" charset="0"/>
              </a:rPr>
              <a:t> significa </a:t>
            </a:r>
            <a:r>
              <a:rPr lang="it-IT" sz="2400" i="1">
                <a:latin typeface="Tahoma" charset="0"/>
                <a:ea typeface="MS PGothic" charset="0"/>
              </a:rPr>
              <a:t>Voice over IP</a:t>
            </a:r>
            <a:r>
              <a:rPr lang="it-IT" sz="2400">
                <a:latin typeface="Tahoma" charset="0"/>
                <a:ea typeface="MS PGothic" charset="0"/>
              </a:rPr>
              <a:t> e indica la tecnologia che permette di </a:t>
            </a:r>
            <a:r>
              <a:rPr lang="it-IT" sz="2400" b="1">
                <a:latin typeface="Tahoma" charset="0"/>
                <a:ea typeface="MS PGothic" charset="0"/>
              </a:rPr>
              <a:t>telefonare</a:t>
            </a:r>
            <a:r>
              <a:rPr lang="it-IT" sz="2400">
                <a:latin typeface="Tahoma" charset="0"/>
                <a:ea typeface="MS PGothic" charset="0"/>
              </a:rPr>
              <a:t> (</a:t>
            </a:r>
            <a:r>
              <a:rPr lang="it-IT" sz="2400" smtClean="0">
                <a:latin typeface="Tahoma" charset="0"/>
                <a:ea typeface="MS PGothic" charset="0"/>
              </a:rPr>
              <a:t>e spesso effettuare chiamate </a:t>
            </a:r>
            <a:r>
              <a:rPr lang="it-IT" sz="2400">
                <a:latin typeface="Tahoma" charset="0"/>
                <a:ea typeface="MS PGothic" charset="0"/>
              </a:rPr>
              <a:t>video) attraverso Internet.</a:t>
            </a:r>
          </a:p>
          <a:p>
            <a:pPr algn="ctr" eaLnBrk="1" hangingPunct="1">
              <a:buFontTx/>
              <a:buNone/>
            </a:pP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 i="1">
                <a:latin typeface="Tahoma" charset="0"/>
                <a:ea typeface="MS PGothic" charset="0"/>
              </a:rPr>
              <a:t>Voice over IP</a:t>
            </a:r>
            <a:r>
              <a:rPr lang="it-IT" sz="2400">
                <a:latin typeface="Tahoma" charset="0"/>
                <a:ea typeface="MS PGothic" charset="0"/>
              </a:rPr>
              <a:t> significa che </a:t>
            </a:r>
            <a:r>
              <a:rPr lang="it-IT" sz="2400" b="1">
                <a:latin typeface="Tahoma" charset="0"/>
                <a:ea typeface="MS PGothic" charset="0"/>
              </a:rPr>
              <a:t>la voce viaggia sul protocollo IP </a:t>
            </a:r>
            <a:r>
              <a:rPr lang="it-IT" sz="2400">
                <a:latin typeface="Tahoma" charset="0"/>
                <a:ea typeface="MS PGothic" charset="0"/>
              </a:rPr>
              <a:t>e quindi attraverso Internet invece che sulla tradizionale rete telefonica.</a:t>
            </a:r>
            <a:endParaRPr lang="it-IT" sz="2400" i="1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Richiede l'utilizzo di programmi </a:t>
            </a:r>
            <a:r>
              <a:rPr lang="it-IT" sz="2400" b="1">
                <a:latin typeface="Tahoma" charset="0"/>
                <a:ea typeface="MS PGothic" charset="0"/>
              </a:rPr>
              <a:t>client </a:t>
            </a:r>
            <a:r>
              <a:rPr lang="it-IT" sz="2400" smtClean="0">
                <a:latin typeface="Tahoma" charset="0"/>
                <a:ea typeface="MS PGothic" charset="0"/>
              </a:rPr>
              <a:t>appositi, quali </a:t>
            </a:r>
            <a:r>
              <a:rPr lang="it-IT" sz="2400" i="1" smtClean="0">
                <a:latin typeface="Tahoma" charset="0"/>
                <a:ea typeface="MS PGothic" charset="0"/>
              </a:rPr>
              <a:t>Skype, Viber, Google Hangouts, Facebook Messenger, FaceTime, WhatsApp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Questi </a:t>
            </a:r>
            <a:r>
              <a:rPr lang="it-IT" sz="2400">
                <a:latin typeface="Tahoma" charset="0"/>
                <a:ea typeface="MS PGothic" charset="0"/>
              </a:rPr>
              <a:t>programmi </a:t>
            </a:r>
            <a:r>
              <a:rPr lang="it-IT" sz="2400" smtClean="0">
                <a:latin typeface="Tahoma" charset="0"/>
                <a:ea typeface="MS PGothic" charset="0"/>
              </a:rPr>
              <a:t>talvolta permettono </a:t>
            </a:r>
            <a:r>
              <a:rPr lang="it-IT" sz="2400">
                <a:latin typeface="Tahoma" charset="0"/>
                <a:ea typeface="MS PGothic" charset="0"/>
              </a:rPr>
              <a:t>anche di effettuare </a:t>
            </a:r>
            <a:r>
              <a:rPr lang="it-IT" sz="2400" smtClean="0">
                <a:latin typeface="Tahoma" charset="0"/>
                <a:ea typeface="MS PGothic" charset="0"/>
              </a:rPr>
              <a:t>(a pagamento) chiamate </a:t>
            </a:r>
            <a:r>
              <a:rPr lang="it-IT" sz="2400">
                <a:latin typeface="Tahoma" charset="0"/>
                <a:ea typeface="MS PGothic" charset="0"/>
              </a:rPr>
              <a:t>verso la rete </a:t>
            </a:r>
            <a:r>
              <a:rPr lang="it-IT" sz="2400" smtClean="0">
                <a:latin typeface="Tahoma" charset="0"/>
                <a:ea typeface="MS PGothic" charset="0"/>
              </a:rPr>
              <a:t>telefonica, </a:t>
            </a:r>
            <a:r>
              <a:rPr lang="it-IT" sz="2400">
                <a:latin typeface="Tahoma" charset="0"/>
                <a:ea typeface="MS PGothic" charset="0"/>
              </a:rPr>
              <a:t>oltre </a:t>
            </a:r>
            <a:r>
              <a:rPr lang="it-IT" sz="2400" smtClean="0">
                <a:latin typeface="Tahoma" charset="0"/>
                <a:ea typeface="MS PGothic" charset="0"/>
              </a:rPr>
              <a:t>a </a:t>
            </a:r>
            <a:r>
              <a:rPr lang="it-IT" sz="2400">
                <a:latin typeface="Tahoma" charset="0"/>
                <a:ea typeface="MS PGothic" charset="0"/>
              </a:rPr>
              <a:t>videoconferenze, chat ed altro.</a:t>
            </a:r>
            <a:endParaRPr lang="it-IT" sz="2200">
              <a:latin typeface="Tahoma" charset="0"/>
              <a:ea typeface="MS PGothic" charset="0"/>
            </a:endParaRPr>
          </a:p>
        </p:txBody>
      </p:sp>
      <p:sp>
        <p:nvSpPr>
          <p:cNvPr id="58373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837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837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2D7FC51-662E-1C41-A736-B98D8F1A5AA2}" type="slidenum">
              <a:rPr lang="en-US" sz="1400" u="none"/>
              <a:pPr/>
              <a:t>66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838200" y="914400"/>
            <a:ext cx="7772400" cy="1295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Podcast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Un </a:t>
            </a:r>
            <a:r>
              <a:rPr lang="it-IT" sz="2400" b="1">
                <a:latin typeface="Tahoma" charset="0"/>
                <a:ea typeface="MS PGothic" charset="0"/>
                <a:hlinkClick r:id="rId2"/>
              </a:rPr>
              <a:t>podcast</a:t>
            </a:r>
            <a:r>
              <a:rPr lang="it-IT" sz="2400">
                <a:latin typeface="Tahoma" charset="0"/>
                <a:ea typeface="MS PGothic" charset="0"/>
              </a:rPr>
              <a:t> è un file audio o video messo gratuitamente a disposizione degli utenti attraverso Internet.</a:t>
            </a:r>
          </a:p>
          <a:p>
            <a:pPr algn="ctr" eaLnBrk="1" hangingPunct="1">
              <a:buFontTx/>
              <a:buNone/>
            </a:pP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Tipici esempi di podcast comprendono trasmissioni radiofoniche o televisive, conferenze, concerti, brani musicali, audiolibri, ecc</a:t>
            </a: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Un </a:t>
            </a:r>
            <a:r>
              <a:rPr lang="it-IT" sz="2400" i="1">
                <a:latin typeface="Tahoma" charset="0"/>
                <a:ea typeface="MS PGothic" charset="0"/>
              </a:rPr>
              <a:t>podcast</a:t>
            </a:r>
            <a:r>
              <a:rPr lang="it-IT" sz="2400">
                <a:latin typeface="Tahoma" charset="0"/>
                <a:ea typeface="MS PGothic" charset="0"/>
              </a:rPr>
              <a:t> può essere scaricato manualmente con il </a:t>
            </a:r>
            <a:r>
              <a:rPr lang="it-IT" sz="2400" i="1">
                <a:latin typeface="Tahoma" charset="0"/>
                <a:ea typeface="MS PGothic" charset="0"/>
              </a:rPr>
              <a:t>browser </a:t>
            </a:r>
            <a:r>
              <a:rPr lang="it-IT" sz="2400">
                <a:latin typeface="Tahoma" charset="0"/>
                <a:ea typeface="MS PGothic" charset="0"/>
              </a:rPr>
              <a:t>oppure automaticamente con appositi programmi (es.: </a:t>
            </a:r>
            <a:r>
              <a:rPr lang="it-IT" sz="2400" i="1">
                <a:latin typeface="Tahoma" charset="0"/>
                <a:ea typeface="MS PGothic" charset="0"/>
              </a:rPr>
              <a:t>iTunes</a:t>
            </a:r>
            <a:r>
              <a:rPr lang="it-IT" sz="2400">
                <a:latin typeface="Tahoma" charset="0"/>
                <a:ea typeface="MS PGothic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I file scaricati possono quindi essere visti o ascoltati direttamente sul computer oppure trasferiti su lettori portatili (il termine </a:t>
            </a:r>
            <a:r>
              <a:rPr lang="it-IT" sz="2400" i="1">
                <a:latin typeface="Tahoma" charset="0"/>
                <a:ea typeface="MS PGothic" charset="0"/>
              </a:rPr>
              <a:t>podcast</a:t>
            </a:r>
            <a:r>
              <a:rPr lang="it-IT" sz="2400">
                <a:latin typeface="Tahoma" charset="0"/>
                <a:ea typeface="MS PGothic" charset="0"/>
              </a:rPr>
              <a:t> infatti viene dal nome del più famoso di questi lettori, l'</a:t>
            </a:r>
            <a:r>
              <a:rPr lang="it-IT" sz="2400" i="1">
                <a:latin typeface="Tahoma" charset="0"/>
                <a:ea typeface="MS PGothic" charset="0"/>
              </a:rPr>
              <a:t>iPod</a:t>
            </a:r>
            <a:r>
              <a:rPr lang="it-IT" sz="2400">
                <a:latin typeface="Tahoma" charset="0"/>
                <a:ea typeface="MS PGothic" charset="0"/>
              </a:rPr>
              <a:t> di Apple)</a:t>
            </a:r>
          </a:p>
        </p:txBody>
      </p:sp>
      <p:sp>
        <p:nvSpPr>
          <p:cNvPr id="60421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042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042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B9190131-81A7-C947-AB35-4C24CF5C08CB}" type="slidenum">
              <a:rPr lang="en-US" sz="1400" u="none"/>
              <a:pPr/>
              <a:t>67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762000" y="1219200"/>
            <a:ext cx="7772400" cy="12192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Comunicazione – Blog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000">
                <a:latin typeface="Tahoma" charset="0"/>
                <a:ea typeface="MS PGothic" charset="0"/>
              </a:rPr>
              <a:t>Un </a:t>
            </a:r>
            <a:r>
              <a:rPr lang="it-IT" sz="2000" b="1">
                <a:latin typeface="Tahoma" charset="0"/>
                <a:ea typeface="MS PGothic" charset="0"/>
                <a:hlinkClick r:id="rId2"/>
              </a:rPr>
              <a:t>blog</a:t>
            </a:r>
            <a:r>
              <a:rPr lang="it-IT" sz="2000">
                <a:latin typeface="Tahoma" charset="0"/>
                <a:ea typeface="MS PGothic" charset="0"/>
              </a:rPr>
              <a:t> (</a:t>
            </a:r>
            <a:r>
              <a:rPr lang="it-IT" sz="2000" i="1">
                <a:latin typeface="Tahoma" charset="0"/>
                <a:ea typeface="MS PGothic" charset="0"/>
              </a:rPr>
              <a:t>web log</a:t>
            </a:r>
            <a:r>
              <a:rPr lang="it-IT" sz="2000">
                <a:latin typeface="Tahoma" charset="0"/>
                <a:ea typeface="MS PGothic" charset="0"/>
              </a:rPr>
              <a:t>, diario di bordo sul web) è uno spazio creato su un server per pubblicare qualsiasi informazione interessante per altre persone o gruppi.</a:t>
            </a:r>
          </a:p>
          <a:p>
            <a:pPr eaLnBrk="1" hangingPunct="1">
              <a:buFontTx/>
              <a:buNone/>
            </a:pPr>
            <a:endParaRPr lang="it-IT" sz="20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000">
                <a:latin typeface="Tahoma" charset="0"/>
                <a:ea typeface="MS PGothic" charset="0"/>
              </a:rPr>
              <a:t>Ogni "articolo" pubblicato dall'autore del </a:t>
            </a:r>
            <a:r>
              <a:rPr lang="it-IT" sz="2000" i="1">
                <a:latin typeface="Tahoma" charset="0"/>
                <a:ea typeface="MS PGothic" charset="0"/>
              </a:rPr>
              <a:t>blog </a:t>
            </a:r>
            <a:r>
              <a:rPr lang="it-IT" sz="2000">
                <a:latin typeface="Tahoma" charset="0"/>
                <a:ea typeface="MS PGothic" charset="0"/>
              </a:rPr>
              <a:t>prende il nome di </a:t>
            </a:r>
            <a:r>
              <a:rPr lang="it-IT" sz="2000" b="1">
                <a:latin typeface="Tahoma" charset="0"/>
                <a:ea typeface="MS PGothic" charset="0"/>
              </a:rPr>
              <a:t>post.</a:t>
            </a:r>
            <a:r>
              <a:rPr lang="it-IT" sz="2000">
                <a:latin typeface="Tahoma" charset="0"/>
                <a:ea typeface="MS PGothic" charset="0"/>
              </a:rPr>
              <a:t> In genere i post possono essere commentati dai lettori e talvolta si possono scatenare discussioni, anche molto accese. Per questo motivo talvolta gli autori non permettono di commentare i loro post.</a:t>
            </a:r>
          </a:p>
          <a:p>
            <a:pPr eaLnBrk="1" hangingPunct="1">
              <a:buFontTx/>
              <a:buNone/>
            </a:pPr>
            <a:r>
              <a:rPr lang="it-IT" sz="2000">
                <a:latin typeface="Tahoma" charset="0"/>
                <a:ea typeface="MS PGothic" charset="0"/>
              </a:rPr>
              <a:t>Per pubblicare un </a:t>
            </a:r>
            <a:r>
              <a:rPr lang="it-IT" sz="2000" i="1">
                <a:latin typeface="Tahoma" charset="0"/>
                <a:ea typeface="MS PGothic" charset="0"/>
              </a:rPr>
              <a:t>blog</a:t>
            </a:r>
            <a:r>
              <a:rPr lang="it-IT" sz="2000">
                <a:latin typeface="Tahoma" charset="0"/>
                <a:ea typeface="MS PGothic" charset="0"/>
              </a:rPr>
              <a:t> basta registrarsi su una delle tante piattaforme che forniscono gratuitamente questo servizio (es: </a:t>
            </a:r>
            <a:r>
              <a:rPr lang="it-IT" sz="2000" i="1">
                <a:latin typeface="Tahoma" charset="0"/>
                <a:ea typeface="MS PGothic" charset="0"/>
              </a:rPr>
              <a:t>blogger, wordpress</a:t>
            </a:r>
            <a:r>
              <a:rPr lang="it-IT" sz="2000">
                <a:latin typeface="Tahoma" charset="0"/>
                <a:ea typeface="MS PGothic" charset="0"/>
              </a:rPr>
              <a:t>).</a:t>
            </a:r>
          </a:p>
          <a:p>
            <a:pPr eaLnBrk="1" hangingPunct="1">
              <a:buFontTx/>
              <a:buNone/>
            </a:pPr>
            <a:r>
              <a:rPr lang="it-IT" sz="2000">
                <a:latin typeface="Tahoma" charset="0"/>
                <a:ea typeface="MS PGothic" charset="0"/>
              </a:rPr>
              <a:t>Per realizzare il </a:t>
            </a:r>
            <a:r>
              <a:rPr lang="it-IT" sz="2000" i="1">
                <a:latin typeface="Tahoma" charset="0"/>
                <a:ea typeface="MS PGothic" charset="0"/>
              </a:rPr>
              <a:t>blog </a:t>
            </a:r>
            <a:r>
              <a:rPr lang="it-IT" sz="2000">
                <a:latin typeface="Tahoma" charset="0"/>
                <a:ea typeface="MS PGothic" charset="0"/>
              </a:rPr>
              <a:t>sono disponibili </a:t>
            </a:r>
            <a:r>
              <a:rPr lang="it-IT" sz="2000" b="1">
                <a:latin typeface="Tahoma" charset="0"/>
                <a:ea typeface="MS PGothic" charset="0"/>
              </a:rPr>
              <a:t>template</a:t>
            </a:r>
            <a:r>
              <a:rPr lang="it-IT" sz="2000">
                <a:latin typeface="Tahoma" charset="0"/>
                <a:ea typeface="MS PGothic" charset="0"/>
              </a:rPr>
              <a:t> (modelli) che permettono anche a chi non è esperto di web di costruire un blog personale.</a:t>
            </a:r>
          </a:p>
        </p:txBody>
      </p:sp>
      <p:sp>
        <p:nvSpPr>
          <p:cNvPr id="59397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59398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5939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86F876AA-AF91-2447-8320-3E1E4C3FAA2B}" type="slidenum">
              <a:rPr lang="en-US" sz="1400" u="none"/>
              <a:pPr/>
              <a:t>68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685800" y="1066800"/>
            <a:ext cx="7772400" cy="1295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Comunità virtuali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Con il termine </a:t>
            </a:r>
            <a:r>
              <a:rPr lang="it-IT" sz="2400" b="1">
                <a:latin typeface="Tahoma" charset="0"/>
                <a:ea typeface="MS PGothic" charset="0"/>
              </a:rPr>
              <a:t>Web 2.0 </a:t>
            </a:r>
            <a:r>
              <a:rPr lang="it-IT" sz="2400">
                <a:latin typeface="Tahoma" charset="0"/>
                <a:ea typeface="MS PGothic" charset="0"/>
              </a:rPr>
              <a:t>ci si riferisce alla possibilità di partecipare al web in modo </a:t>
            </a:r>
            <a:r>
              <a:rPr lang="it-IT" sz="2400" i="1">
                <a:latin typeface="Tahoma" charset="0"/>
                <a:ea typeface="MS PGothic" charset="0"/>
              </a:rPr>
              <a:t>attivo</a:t>
            </a:r>
            <a:r>
              <a:rPr lang="it-IT" sz="2400">
                <a:latin typeface="Tahoma" charset="0"/>
                <a:ea typeface="MS PGothic" charset="0"/>
              </a:rPr>
              <a:t> pubblicando contenuti ed interagendo con altri utenti.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Vengono così a crearsi </a:t>
            </a:r>
            <a:r>
              <a:rPr lang="it-IT" sz="2400" b="1">
                <a:latin typeface="Tahoma" charset="0"/>
                <a:ea typeface="MS PGothic" charset="0"/>
                <a:hlinkClick r:id="rId2"/>
              </a:rPr>
              <a:t>comunità virtuali</a:t>
            </a:r>
            <a:r>
              <a:rPr lang="it-IT" sz="2400">
                <a:latin typeface="Tahoma" charset="0"/>
                <a:ea typeface="MS PGothic" charset="0"/>
              </a:rPr>
              <a:t> fra utenti sparsi in tutto il mondo che condividono determinati interessi.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Le tipologie più comuni di comunità virtuali sono:</a:t>
            </a:r>
          </a:p>
          <a:p>
            <a:pPr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Le </a:t>
            </a:r>
            <a:r>
              <a:rPr lang="it-IT" sz="2400" b="1">
                <a:latin typeface="Tahoma" charset="0"/>
                <a:ea typeface="MS PGothic" charset="0"/>
              </a:rPr>
              <a:t>reti sociali</a:t>
            </a:r>
            <a:r>
              <a:rPr lang="it-IT" sz="2400">
                <a:latin typeface="Tahoma" charset="0"/>
                <a:ea typeface="MS PGothic" charset="0"/>
              </a:rPr>
              <a:t> (</a:t>
            </a:r>
            <a:r>
              <a:rPr lang="it-IT" sz="2400" i="1">
                <a:latin typeface="Tahoma" charset="0"/>
                <a:ea typeface="MS PGothic" charset="0"/>
              </a:rPr>
              <a:t>social networks</a:t>
            </a:r>
            <a:r>
              <a:rPr lang="it-IT" sz="2400">
                <a:latin typeface="Tahoma" charset="0"/>
                <a:ea typeface="MS PGothic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I </a:t>
            </a:r>
            <a:r>
              <a:rPr lang="it-IT" sz="2400" b="1">
                <a:latin typeface="Tahoma" charset="0"/>
                <a:ea typeface="MS PGothic" charset="0"/>
              </a:rPr>
              <a:t>forum</a:t>
            </a:r>
          </a:p>
          <a:p>
            <a:pPr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Le </a:t>
            </a:r>
            <a:r>
              <a:rPr lang="it-IT" sz="2400" b="1">
                <a:latin typeface="Tahoma" charset="0"/>
                <a:ea typeface="MS PGothic" charset="0"/>
              </a:rPr>
              <a:t>chat</a:t>
            </a:r>
          </a:p>
          <a:p>
            <a:pPr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I </a:t>
            </a:r>
            <a:r>
              <a:rPr lang="it-IT" sz="2400" b="1">
                <a:latin typeface="Tahoma" charset="0"/>
                <a:ea typeface="MS PGothic" charset="0"/>
              </a:rPr>
              <a:t>giochi</a:t>
            </a:r>
            <a:r>
              <a:rPr lang="it-IT" sz="2400">
                <a:latin typeface="Tahoma" charset="0"/>
                <a:ea typeface="MS PGothic" charset="0"/>
              </a:rPr>
              <a:t> in rete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>
                <a:latin typeface="Tahoma" charset="0"/>
                <a:ea typeface="MS PGothic" charset="0"/>
              </a:rPr>
              <a:t>Raccolte di </a:t>
            </a:r>
            <a:r>
              <a:rPr lang="it-IT" sz="2400" b="1">
                <a:latin typeface="Tahoma" charset="0"/>
                <a:ea typeface="MS PGothic" charset="0"/>
              </a:rPr>
              <a:t>foto</a:t>
            </a:r>
            <a:r>
              <a:rPr lang="it-IT" sz="2400">
                <a:latin typeface="Tahoma" charset="0"/>
                <a:ea typeface="MS PGothic" charset="0"/>
              </a:rPr>
              <a:t> e di </a:t>
            </a:r>
            <a:r>
              <a:rPr lang="it-IT" sz="2400" b="1">
                <a:latin typeface="Tahoma" charset="0"/>
                <a:ea typeface="MS PGothic" charset="0"/>
              </a:rPr>
              <a:t>video</a:t>
            </a:r>
            <a:endParaRPr lang="it-IT" sz="2400">
              <a:latin typeface="Tahoma" charset="0"/>
              <a:ea typeface="MS PGothic" charset="0"/>
            </a:endParaRPr>
          </a:p>
        </p:txBody>
      </p:sp>
      <p:sp>
        <p:nvSpPr>
          <p:cNvPr id="61445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144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144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426CA71-8D4E-FE47-9413-080204BA7738}" type="slidenum">
              <a:rPr lang="en-US" sz="1400" u="none"/>
              <a:pPr/>
              <a:t>69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charset="0"/>
                <a:ea typeface="MS PGothic" charset="0"/>
              </a:rPr>
              <a:t>Cavi sottomarini</a:t>
            </a:r>
            <a:endParaRPr lang="en-US">
              <a:latin typeface="Tahoma" charset="0"/>
              <a:ea typeface="MS PGothic" charset="0"/>
            </a:endParaRPr>
          </a:p>
        </p:txBody>
      </p:sp>
      <p:sp>
        <p:nvSpPr>
          <p:cNvPr id="7171" name="Rectangle 15"/>
          <p:cNvSpPr>
            <a:spLocks noGrp="1" noChangeArrowheads="1"/>
          </p:cNvSpPr>
          <p:nvPr>
            <p:ph idx="1"/>
          </p:nvPr>
        </p:nvSpPr>
        <p:spPr>
          <a:xfrm>
            <a:off x="685800" y="2204864"/>
            <a:ext cx="7772400" cy="4153074"/>
          </a:xfrm>
        </p:spPr>
        <p:txBody>
          <a:bodyPr/>
          <a:lstStyle/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it-IT" sz="2800" i="1" smtClean="0">
                <a:latin typeface="Tahoma" charset="0"/>
                <a:ea typeface="MS PGothic" charset="0"/>
                <a:hlinkClick r:id="rId2"/>
              </a:rPr>
              <a:t>Posizione dei cavi sottomarini nel mondo</a:t>
            </a:r>
            <a:endParaRPr lang="en-US" sz="2800" i="1" smtClean="0">
              <a:latin typeface="Tahoma" charset="0"/>
              <a:ea typeface="MS PGothic" charset="0"/>
              <a:hlinkClick r:id="rId3"/>
            </a:endParaRPr>
          </a:p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en-US" sz="2800" i="1" smtClean="0">
                <a:latin typeface="Tahoma" charset="0"/>
                <a:ea typeface="MS PGothic" charset="0"/>
                <a:hlinkClick r:id="rId3"/>
              </a:rPr>
              <a:t>Il nuovo cavo Faster</a:t>
            </a:r>
            <a:endParaRPr lang="en-US" sz="2800" i="1" smtClean="0">
              <a:latin typeface="Tahoma" charset="0"/>
              <a:ea typeface="MS PGothic" charset="0"/>
            </a:endParaRPr>
          </a:p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it-IT" sz="2800" i="1" smtClean="0">
                <a:latin typeface="Tahoma" charset="0"/>
                <a:ea typeface="MS PGothic" charset="0"/>
                <a:hlinkClick r:id="rId4"/>
              </a:rPr>
              <a:t>Posa di un cavo</a:t>
            </a:r>
            <a:endParaRPr lang="it-IT" sz="2800" i="1" smtClean="0">
              <a:latin typeface="Tahoma" charset="0"/>
              <a:ea typeface="MS PGothic" charset="0"/>
            </a:endParaRPr>
          </a:p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it-IT" sz="2800" i="1" smtClean="0">
                <a:latin typeface="Tahoma" charset="0"/>
                <a:ea typeface="MS PGothic" charset="0"/>
                <a:hlinkClick r:id="rId5"/>
              </a:rPr>
              <a:t>Riparazione di un cavo</a:t>
            </a:r>
            <a:endParaRPr lang="en-US" sz="2800" i="1">
              <a:latin typeface="Tahoma" charset="0"/>
              <a:ea typeface="MS PGothic" charset="0"/>
            </a:endParaRPr>
          </a:p>
        </p:txBody>
      </p:sp>
      <p:sp>
        <p:nvSpPr>
          <p:cNvPr id="7172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7173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71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290DDE8-5F21-2149-8251-DACB0F602599}" type="slidenum">
              <a:rPr lang="en-US" sz="1400" u="none"/>
              <a:pPr/>
              <a:t>7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762000" y="1143000"/>
            <a:ext cx="7772400" cy="1295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762000" y="3962400"/>
            <a:ext cx="7772400" cy="16764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Comunità virtuali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Le </a:t>
            </a:r>
            <a:r>
              <a:rPr lang="it-IT" sz="2400" b="1">
                <a:latin typeface="Tahoma" charset="0"/>
                <a:ea typeface="MS PGothic" charset="0"/>
              </a:rPr>
              <a:t>reti sociali</a:t>
            </a:r>
            <a:r>
              <a:rPr lang="it-IT" sz="2400">
                <a:latin typeface="Tahoma" charset="0"/>
                <a:ea typeface="MS PGothic" charset="0"/>
              </a:rPr>
              <a:t> (</a:t>
            </a:r>
            <a:r>
              <a:rPr lang="it-IT" sz="2400" i="1">
                <a:latin typeface="Tahoma" charset="0"/>
                <a:ea typeface="MS PGothic" charset="0"/>
              </a:rPr>
              <a:t>social networks</a:t>
            </a:r>
            <a:r>
              <a:rPr lang="it-IT" sz="2400">
                <a:latin typeface="Tahoma" charset="0"/>
                <a:ea typeface="MS PGothic" charset="0"/>
              </a:rPr>
              <a:t>) sono siti web che consentono la pubblicazione di notizie, commenti, video e foto condividendole con altre persone.</a:t>
            </a:r>
          </a:p>
          <a:p>
            <a:pPr eaLnBrk="1" hangingPunct="1">
              <a:buFontTx/>
              <a:buNone/>
            </a:pP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Le </a:t>
            </a:r>
            <a:r>
              <a:rPr lang="it-IT" sz="2400" smtClean="0">
                <a:latin typeface="Tahoma" charset="0"/>
                <a:ea typeface="MS PGothic" charset="0"/>
              </a:rPr>
              <a:t>reti </a:t>
            </a:r>
            <a:r>
              <a:rPr lang="it-IT" sz="2400">
                <a:latin typeface="Tahoma" charset="0"/>
                <a:ea typeface="MS PGothic" charset="0"/>
              </a:rPr>
              <a:t>sociali più conosciute sono </a:t>
            </a:r>
            <a:r>
              <a:rPr lang="it-IT" sz="2400" i="1" smtClean="0">
                <a:latin typeface="Tahoma" charset="0"/>
                <a:ea typeface="MS PGothic" charset="0"/>
              </a:rPr>
              <a:t>Facebook, Twitter</a:t>
            </a:r>
            <a:r>
              <a:rPr lang="it-IT" sz="2400" i="1">
                <a:latin typeface="Tahoma" charset="0"/>
                <a:ea typeface="MS PGothic" charset="0"/>
              </a:rPr>
              <a:t>, </a:t>
            </a:r>
            <a:r>
              <a:rPr lang="it-IT" sz="2400" i="1" smtClean="0">
                <a:latin typeface="Tahoma" charset="0"/>
                <a:ea typeface="MS PGothic" charset="0"/>
              </a:rPr>
              <a:t>LinkedIn, </a:t>
            </a:r>
            <a:r>
              <a:rPr lang="it-IT" sz="2400" smtClean="0">
                <a:latin typeface="Tahoma" charset="0"/>
                <a:ea typeface="MS PGothic" charset="0"/>
              </a:rPr>
              <a:t>cui </a:t>
            </a:r>
            <a:r>
              <a:rPr lang="it-IT" sz="2400">
                <a:latin typeface="Tahoma" charset="0"/>
                <a:ea typeface="MS PGothic" charset="0"/>
              </a:rPr>
              <a:t>ultimamente si è aggiunto </a:t>
            </a:r>
            <a:r>
              <a:rPr lang="it-IT" sz="2400" i="1">
                <a:latin typeface="Tahoma" charset="0"/>
                <a:ea typeface="MS PGothic" charset="0"/>
              </a:rPr>
              <a:t>Google+</a:t>
            </a:r>
          </a:p>
          <a:p>
            <a:pPr eaLnBrk="1" hangingPunct="1">
              <a:buFontTx/>
              <a:buNone/>
            </a:pPr>
            <a:endParaRPr lang="it-IT" sz="2400" i="1">
              <a:latin typeface="Tahoma" charset="0"/>
              <a:ea typeface="MS PGothic" charset="0"/>
            </a:endParaRPr>
          </a:p>
          <a:p>
            <a:pPr algn="ctr"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I </a:t>
            </a:r>
            <a:r>
              <a:rPr lang="it-IT" sz="2400" b="1">
                <a:latin typeface="Tahoma" charset="0"/>
                <a:ea typeface="MS PGothic" charset="0"/>
              </a:rPr>
              <a:t>forum</a:t>
            </a:r>
            <a:r>
              <a:rPr lang="it-IT" sz="2400">
                <a:latin typeface="Tahoma" charset="0"/>
                <a:ea typeface="MS PGothic" charset="0"/>
              </a:rPr>
              <a:t> ospitano dibattiti su argomenti di interesse generale. Possono essere visitati per consultare i messaggi lasciati da altri utenti oppure per intervenire.</a:t>
            </a:r>
          </a:p>
        </p:txBody>
      </p:sp>
      <p:sp>
        <p:nvSpPr>
          <p:cNvPr id="6247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247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247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4E43C6ED-75C3-3E44-A4B0-AD88C2531E16}" type="slidenum">
              <a:rPr lang="en-US" sz="1400" u="none"/>
              <a:pPr/>
              <a:t>70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838200" y="1214438"/>
            <a:ext cx="7772400" cy="16002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Comunità virtuali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214438"/>
            <a:ext cx="7772400" cy="5214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Si dice </a:t>
            </a:r>
            <a:r>
              <a:rPr lang="it-IT" sz="2400" b="1" smtClean="0">
                <a:latin typeface="Tahoma" charset="0"/>
                <a:ea typeface="MS PGothic" charset="0"/>
                <a:hlinkClick r:id="rId2"/>
              </a:rPr>
              <a:t>chat</a:t>
            </a:r>
            <a:r>
              <a:rPr lang="it-IT" sz="2400" b="1" smtClean="0">
                <a:latin typeface="Tahoma" charset="0"/>
                <a:ea typeface="MS PGothic" charset="0"/>
              </a:rPr>
              <a:t> </a:t>
            </a:r>
            <a:r>
              <a:rPr lang="it-IT" sz="2400" smtClean="0">
                <a:latin typeface="Tahoma" charset="0"/>
                <a:ea typeface="MS PGothic" charset="0"/>
              </a:rPr>
              <a:t>un </a:t>
            </a:r>
            <a:r>
              <a:rPr lang="it-IT" sz="2400">
                <a:latin typeface="Tahoma" charset="0"/>
                <a:ea typeface="MS PGothic" charset="0"/>
              </a:rPr>
              <a:t>gruppo di conversazione, cioè un insieme di utenti che conversano con altri scrivendo sulla tastiera ed osservando sullo schermo i messaggi inviati da tutti i partecipanti.</a:t>
            </a:r>
          </a:p>
          <a:p>
            <a:pPr algn="ctr" eaLnBrk="1" hangingPunct="1">
              <a:buFontTx/>
              <a:buNone/>
            </a:pPr>
            <a:endParaRPr lang="en-US" sz="2400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Tahoma" charset="0"/>
                <a:ea typeface="MS PGothic" charset="0"/>
              </a:rPr>
              <a:t>Originariamente le </a:t>
            </a:r>
            <a:r>
              <a:rPr lang="en-US" sz="2400" i="1" smtClean="0">
                <a:latin typeface="Tahoma" charset="0"/>
                <a:ea typeface="MS PGothic" charset="0"/>
              </a:rPr>
              <a:t>chat</a:t>
            </a:r>
            <a:r>
              <a:rPr lang="en-US" sz="2400" smtClean="0">
                <a:latin typeface="Tahoma" charset="0"/>
                <a:ea typeface="MS PGothic" charset="0"/>
              </a:rPr>
              <a:t> avvenivano in ambienti virtuali denominati </a:t>
            </a:r>
            <a:r>
              <a:rPr lang="en-US" sz="2400" i="1" smtClean="0">
                <a:latin typeface="Tahoma" charset="0"/>
                <a:ea typeface="MS PGothic" charset="0"/>
              </a:rPr>
              <a:t>chatroom </a:t>
            </a:r>
            <a:r>
              <a:rPr lang="en-US" sz="2400" smtClean="0">
                <a:latin typeface="Tahoma" charset="0"/>
                <a:ea typeface="MS PGothic" charset="0"/>
              </a:rPr>
              <a:t>e richiedevano programmi appositi</a:t>
            </a:r>
            <a:endParaRPr lang="en-US" sz="2400" i="1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2400" smtClean="0">
                <a:latin typeface="Tahoma" charset="0"/>
                <a:ea typeface="MS PGothic" charset="0"/>
              </a:rPr>
              <a:t>Oggigiorno il termine </a:t>
            </a:r>
            <a:r>
              <a:rPr lang="en-US" sz="2400" i="1" smtClean="0">
                <a:latin typeface="Tahoma" charset="0"/>
                <a:ea typeface="MS PGothic" charset="0"/>
              </a:rPr>
              <a:t>chat </a:t>
            </a:r>
            <a:r>
              <a:rPr lang="en-US" sz="2400" smtClean="0">
                <a:latin typeface="Tahoma" charset="0"/>
                <a:ea typeface="MS PGothic" charset="0"/>
              </a:rPr>
              <a:t>indica qualsiasi applicazione che consenta di inviare e ricevere messaggi in modalità sia sincrona che asincrona, e quasi tutte le applicazioni VoIP consentono anche di "chattare" (e viceversa, come nel caso di </a:t>
            </a:r>
            <a:r>
              <a:rPr lang="en-US" sz="2400" i="1" smtClean="0">
                <a:latin typeface="Tahoma" charset="0"/>
                <a:ea typeface="MS PGothic" charset="0"/>
              </a:rPr>
              <a:t>WhatsApp</a:t>
            </a:r>
            <a:r>
              <a:rPr lang="en-US" sz="2400" smtClean="0">
                <a:latin typeface="Tahoma" charset="0"/>
                <a:ea typeface="MS PGothic" charset="0"/>
              </a:rPr>
              <a:t>)</a:t>
            </a:r>
            <a:endParaRPr lang="en-US" sz="2400" i="1" smtClean="0">
              <a:latin typeface="Tahoma" charset="0"/>
              <a:ea typeface="MS PGothic" charset="0"/>
            </a:endParaRPr>
          </a:p>
        </p:txBody>
      </p:sp>
      <p:sp>
        <p:nvSpPr>
          <p:cNvPr id="63493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349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34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9FA15D3-D313-764E-8C75-090B71BE0892}" type="slidenum">
              <a:rPr lang="en-US" sz="1400" u="none"/>
              <a:pPr/>
              <a:t>71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683568" y="1214438"/>
            <a:ext cx="7772400" cy="702394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Comunità virtuali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7772400" cy="508860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Raccolte di </a:t>
            </a:r>
            <a:r>
              <a:rPr lang="it-IT" sz="2400" b="1" smtClean="0">
                <a:latin typeface="Tahoma" charset="0"/>
                <a:ea typeface="MS PGothic" charset="0"/>
              </a:rPr>
              <a:t>foto</a:t>
            </a:r>
            <a:r>
              <a:rPr lang="it-IT" sz="2400" smtClean="0">
                <a:latin typeface="Tahoma" charset="0"/>
                <a:ea typeface="MS PGothic" charset="0"/>
              </a:rPr>
              <a:t> e </a:t>
            </a:r>
            <a:r>
              <a:rPr lang="it-IT" sz="2400" b="1" smtClean="0">
                <a:latin typeface="Tahoma" charset="0"/>
                <a:ea typeface="MS PGothic" charset="0"/>
              </a:rPr>
              <a:t>video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it-IT" sz="2400" smtClean="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Per quanto riguarda </a:t>
            </a:r>
            <a:r>
              <a:rPr lang="it-IT" sz="2400" b="1" smtClean="0">
                <a:latin typeface="Tahoma" charset="0"/>
                <a:ea typeface="MS PGothic" charset="0"/>
              </a:rPr>
              <a:t>foto</a:t>
            </a:r>
            <a:r>
              <a:rPr lang="it-IT" sz="2400" smtClean="0">
                <a:latin typeface="Tahoma" charset="0"/>
                <a:ea typeface="MS PGothic" charset="0"/>
              </a:rPr>
              <a:t> e </a:t>
            </a:r>
            <a:r>
              <a:rPr lang="it-IT" sz="2400" b="1" smtClean="0">
                <a:latin typeface="Tahoma" charset="0"/>
                <a:ea typeface="MS PGothic" charset="0"/>
              </a:rPr>
              <a:t>video</a:t>
            </a:r>
            <a:r>
              <a:rPr lang="it-IT" sz="2400" smtClean="0">
                <a:latin typeface="Tahoma" charset="0"/>
                <a:ea typeface="MS PGothic" charset="0"/>
              </a:rPr>
              <a:t>, questi possono essere pubblicati su siti web personali o blog.</a:t>
            </a:r>
          </a:p>
          <a:p>
            <a:pPr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Vi sono però siti web specializzati che mettono a disposizione gratuitamente lo spazio necessario a pubblicare le proprie foto e video.</a:t>
            </a:r>
          </a:p>
          <a:p>
            <a:pPr eaLnBrk="1" hangingPunct="1">
              <a:buFontTx/>
              <a:buNone/>
            </a:pPr>
            <a:r>
              <a:rPr lang="it-IT" sz="2400" smtClean="0">
                <a:latin typeface="Tahoma" charset="0"/>
                <a:ea typeface="MS PGothic" charset="0"/>
              </a:rPr>
              <a:t>I siti più famosi a questo riguardo sono </a:t>
            </a:r>
            <a:r>
              <a:rPr lang="it-IT" sz="2400" i="1" smtClean="0">
                <a:latin typeface="Tahoma" charset="0"/>
                <a:ea typeface="MS PGothic" charset="0"/>
              </a:rPr>
              <a:t>Instagram</a:t>
            </a:r>
            <a:r>
              <a:rPr lang="it-IT" sz="2400" smtClean="0">
                <a:latin typeface="Tahoma" charset="0"/>
                <a:ea typeface="MS PGothic" charset="0"/>
              </a:rPr>
              <a:t> e </a:t>
            </a:r>
            <a:r>
              <a:rPr lang="it-IT" sz="2400" i="1" smtClean="0">
                <a:latin typeface="Tahoma" charset="0"/>
                <a:ea typeface="MS PGothic" charset="0"/>
              </a:rPr>
              <a:t>Flickr</a:t>
            </a:r>
            <a:r>
              <a:rPr lang="it-IT" sz="2400" smtClean="0">
                <a:latin typeface="Tahoma" charset="0"/>
                <a:ea typeface="MS PGothic" charset="0"/>
              </a:rPr>
              <a:t> (per le fotografie) e </a:t>
            </a:r>
            <a:r>
              <a:rPr lang="it-IT" sz="2400" i="1" smtClean="0">
                <a:latin typeface="Tahoma" charset="0"/>
                <a:ea typeface="MS PGothic" charset="0"/>
              </a:rPr>
              <a:t>YouTube</a:t>
            </a:r>
            <a:r>
              <a:rPr lang="it-IT" sz="2400" smtClean="0">
                <a:latin typeface="Tahoma" charset="0"/>
                <a:ea typeface="MS PGothic" charset="0"/>
              </a:rPr>
              <a:t>, </a:t>
            </a:r>
            <a:r>
              <a:rPr lang="it-IT" sz="2400" i="1" smtClean="0">
                <a:latin typeface="Tahoma" charset="0"/>
                <a:ea typeface="MS PGothic" charset="0"/>
              </a:rPr>
              <a:t>Vimeo, DailyMotion</a:t>
            </a:r>
            <a:r>
              <a:rPr lang="it-IT" sz="2400" smtClean="0">
                <a:latin typeface="Tahoma" charset="0"/>
                <a:ea typeface="MS PGothic" charset="0"/>
              </a:rPr>
              <a:t> (per i video).</a:t>
            </a:r>
            <a:endParaRPr lang="it-IT" sz="2800">
              <a:latin typeface="Tahoma" charset="0"/>
              <a:ea typeface="MS PGothic" charset="0"/>
            </a:endParaRPr>
          </a:p>
        </p:txBody>
      </p:sp>
      <p:sp>
        <p:nvSpPr>
          <p:cNvPr id="63493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349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34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09FA15D3-D313-764E-8C75-090B71BE0892}" type="slidenum">
              <a:rPr lang="en-US" sz="1400" u="none"/>
              <a:pPr/>
              <a:t>72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La sicurezza in Internet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Quando si partecipa a delle comunità virtuali occorre adottare alcune fondamentali precauzioni: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rendere </a:t>
            </a:r>
            <a:r>
              <a:rPr lang="it-IT" sz="2400" b="1">
                <a:latin typeface="Tahoma" charset="0"/>
                <a:ea typeface="MS PGothic" charset="0"/>
              </a:rPr>
              <a:t>privato </a:t>
            </a:r>
            <a:r>
              <a:rPr lang="it-IT" sz="2400">
                <a:latin typeface="Tahoma" charset="0"/>
                <a:ea typeface="MS PGothic" charset="0"/>
              </a:rPr>
              <a:t>il proprio </a:t>
            </a:r>
            <a:r>
              <a:rPr lang="it-IT" sz="2400" b="1">
                <a:latin typeface="Tahoma" charset="0"/>
                <a:ea typeface="MS PGothic" charset="0"/>
              </a:rPr>
              <a:t>profilo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limitare le informazioni personali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non pubblicare </a:t>
            </a:r>
            <a:r>
              <a:rPr lang="it-IT" sz="2400" b="1">
                <a:latin typeface="Tahoma" charset="0"/>
                <a:ea typeface="MS PGothic" charset="0"/>
              </a:rPr>
              <a:t>mai indirizzo e numero di telefono</a:t>
            </a:r>
            <a:endParaRPr lang="it-IT" sz="2400">
              <a:latin typeface="Tahoma" charset="0"/>
              <a:ea typeface="MS PGothic" charset="0"/>
            </a:endParaRP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rendersi conto che le informazioni pubbliche sono accessibili </a:t>
            </a:r>
            <a:r>
              <a:rPr lang="it-IT" sz="2400" b="1">
                <a:latin typeface="Tahoma" charset="0"/>
                <a:ea typeface="MS PGothic" charset="0"/>
              </a:rPr>
              <a:t>a chiunque nel mondo!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diffidare degli sconosciuti</a:t>
            </a:r>
          </a:p>
          <a:p>
            <a:pPr eaLnBrk="1" hangingPunct="1"/>
            <a:r>
              <a:rPr lang="it-IT" sz="2400">
                <a:latin typeface="Tahoma" charset="0"/>
                <a:ea typeface="MS PGothic" charset="0"/>
              </a:rPr>
              <a:t>rendersi conto che la </a:t>
            </a:r>
            <a:r>
              <a:rPr lang="it-IT" sz="2400" b="1">
                <a:latin typeface="Tahoma" charset="0"/>
                <a:ea typeface="MS PGothic" charset="0"/>
              </a:rPr>
              <a:t>reale identità</a:t>
            </a:r>
            <a:r>
              <a:rPr lang="it-IT" sz="2400">
                <a:latin typeface="Tahoma" charset="0"/>
                <a:ea typeface="MS PGothic" charset="0"/>
              </a:rPr>
              <a:t> delle persone può essere facilmente </a:t>
            </a:r>
            <a:r>
              <a:rPr lang="it-IT" sz="2400" b="1">
                <a:latin typeface="Tahoma" charset="0"/>
                <a:ea typeface="MS PGothic" charset="0"/>
              </a:rPr>
              <a:t>falsificata</a:t>
            </a:r>
            <a:r>
              <a:rPr lang="it-IT" sz="2400">
                <a:latin typeface="Tahoma" charset="0"/>
                <a:ea typeface="MS PGothic" charset="0"/>
              </a:rPr>
              <a:t>, sia come </a:t>
            </a:r>
            <a:r>
              <a:rPr lang="it-IT" sz="2400" u="sng">
                <a:latin typeface="Tahoma" charset="0"/>
                <a:ea typeface="MS PGothic" charset="0"/>
              </a:rPr>
              <a:t>età</a:t>
            </a:r>
            <a:r>
              <a:rPr lang="it-IT" sz="2400">
                <a:latin typeface="Tahoma" charset="0"/>
                <a:ea typeface="MS PGothic" charset="0"/>
              </a:rPr>
              <a:t> sia come </a:t>
            </a:r>
            <a:r>
              <a:rPr lang="it-IT" sz="2400" u="sng">
                <a:latin typeface="Tahoma" charset="0"/>
                <a:ea typeface="MS PGothic" charset="0"/>
              </a:rPr>
              <a:t>genere</a:t>
            </a:r>
            <a:endParaRPr lang="it-IT" sz="2400">
              <a:latin typeface="Tahoma" charset="0"/>
              <a:ea typeface="MS PGothic" charset="0"/>
            </a:endParaRPr>
          </a:p>
        </p:txBody>
      </p:sp>
      <p:sp>
        <p:nvSpPr>
          <p:cNvPr id="64516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451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45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09848EA-9CBC-2447-A7C3-3A85726FF32A}" type="slidenum">
              <a:rPr lang="en-US" sz="1400" u="none"/>
              <a:pPr/>
              <a:t>73</a:t>
            </a:fld>
            <a:endParaRPr lang="en-US" sz="140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latin typeface="Tahoma" charset="0"/>
                <a:ea typeface="MS PGothic" charset="0"/>
              </a:rPr>
              <a:t>La sicurezza in Internet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Se leggete o vedete qualcosa sul web che vi spaventa o vi mette a disagio parlatene con i vostri genitori.</a:t>
            </a:r>
          </a:p>
          <a:p>
            <a:pPr eaLnBrk="1" hangingPunct="1">
              <a:buFontTx/>
              <a:buNone/>
            </a:pPr>
            <a:endParaRPr lang="it-IT" sz="24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it-IT" sz="2400">
                <a:latin typeface="Tahoma" charset="0"/>
                <a:ea typeface="MS PGothic" charset="0"/>
              </a:rPr>
              <a:t>Analogamente, prima di mandare </a:t>
            </a:r>
            <a:r>
              <a:rPr lang="it-IT" sz="2400" b="1">
                <a:latin typeface="Tahoma" charset="0"/>
                <a:ea typeface="MS PGothic" charset="0"/>
              </a:rPr>
              <a:t>foto</a:t>
            </a:r>
            <a:r>
              <a:rPr lang="it-IT" sz="2400">
                <a:latin typeface="Tahoma" charset="0"/>
                <a:ea typeface="MS PGothic" charset="0"/>
              </a:rPr>
              <a:t>, comunicare </a:t>
            </a:r>
            <a:r>
              <a:rPr lang="it-IT" sz="2400" b="1">
                <a:latin typeface="Tahoma" charset="0"/>
                <a:ea typeface="MS PGothic" charset="0"/>
              </a:rPr>
              <a:t>dati personali</a:t>
            </a:r>
            <a:r>
              <a:rPr lang="it-IT" sz="2400">
                <a:latin typeface="Tahoma" charset="0"/>
                <a:ea typeface="MS PGothic" charset="0"/>
              </a:rPr>
              <a:t>, e soprattutto prima di </a:t>
            </a:r>
            <a:r>
              <a:rPr lang="it-IT" sz="2400" b="1">
                <a:latin typeface="Tahoma" charset="0"/>
                <a:ea typeface="MS PGothic" charset="0"/>
              </a:rPr>
              <a:t>incontrare</a:t>
            </a:r>
            <a:r>
              <a:rPr lang="it-IT" sz="2400">
                <a:latin typeface="Tahoma" charset="0"/>
                <a:ea typeface="MS PGothic" charset="0"/>
              </a:rPr>
              <a:t> qualcuno conosciuto sul web parlatene con i vostri genitori.</a:t>
            </a:r>
          </a:p>
        </p:txBody>
      </p:sp>
      <p:sp>
        <p:nvSpPr>
          <p:cNvPr id="6554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554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55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6B99F17C-32E7-AD40-B54D-D4249283032C}" type="slidenum">
              <a:rPr lang="en-US" sz="1400" u="none"/>
              <a:pPr/>
              <a:t>74</a:t>
            </a:fld>
            <a:endParaRPr lang="en-US" sz="140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>
              <a:latin typeface="Tahoma" charset="0"/>
              <a:ea typeface="MS PGothic" charset="0"/>
            </a:endParaRPr>
          </a:p>
          <a:p>
            <a:pPr eaLnBrk="1" hangingPunct="1"/>
            <a:endParaRPr lang="en-US" sz="2800">
              <a:latin typeface="Tahoma" charset="0"/>
              <a:ea typeface="MS PGothic" charset="0"/>
            </a:endParaRPr>
          </a:p>
        </p:txBody>
      </p:sp>
      <p:sp>
        <p:nvSpPr>
          <p:cNvPr id="66563" name="Segnaposto data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6564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6565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C945C980-6C47-9B44-A68E-A172EB3AC777}" type="slidenum">
              <a:rPr lang="en-US" sz="1400" u="none"/>
              <a:pPr/>
              <a:t>75</a:t>
            </a:fld>
            <a:endParaRPr lang="en-US" sz="1400" u="none"/>
          </a:p>
        </p:txBody>
      </p:sp>
      <p:sp>
        <p:nvSpPr>
          <p:cNvPr id="66566" name="Rectangle 3"/>
          <p:cNvSpPr>
            <a:spLocks noChangeArrowheads="1"/>
          </p:cNvSpPr>
          <p:nvPr/>
        </p:nvSpPr>
        <p:spPr bwMode="auto">
          <a:xfrm>
            <a:off x="250825" y="260350"/>
            <a:ext cx="87137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Come definiresti una rete?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Quali tipi di reti conosci?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A cosa servono le reti?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Spiega la differenza fra una LAN ed una WLAN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Internet e perchè si chiama così?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l</a:t>
            </a:r>
            <a:r>
              <a:rPr lang="ja-JP" altLang="en-US" sz="1200" u="none"/>
              <a:t>’</a:t>
            </a:r>
            <a:r>
              <a:rPr lang="en-US" altLang="ja-JP" sz="1200" u="none"/>
              <a:t>indirizzo IP e come viene rappresentato?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un indirizzo simbolico e come è strutturato?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Definisci l</a:t>
            </a:r>
            <a:r>
              <a:rPr lang="ja-JP" altLang="en-US" sz="1200" u="none"/>
              <a:t>’</a:t>
            </a:r>
            <a:r>
              <a:rPr lang="en-US" altLang="ja-JP" sz="1200" u="none"/>
              <a:t>architettura client/server e fornisci qualche esempio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Cosa si intende per download, upload, peer-to-peer?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Velocità di trasferimento dati: 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ed in che unità si misura?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Elenca e descrivi brevemente le modalità più comuni per collegarsi ad Internet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Cosa significa ISP? Elenca i principali ISP italiani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un ipertesto e perché è diverso da un testo tradizionale?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un collegamento ipertestuale?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un sito Internet?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Cosa significa la sigla "www" ed a che cosa si riferisce?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cosa significa la sigla "URL" ed a cosa si riferisce?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Come definiresti un browser? Elenca i più noti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un motore di ricerca?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</a:t>
            </a:r>
            <a:r>
              <a:rPr lang="ja-JP" altLang="en-US" sz="1200" u="none"/>
              <a:t>’</a:t>
            </a:r>
            <a:r>
              <a:rPr lang="en-US" altLang="ja-JP" sz="1200" u="none"/>
              <a:t>è la posta elettronica?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Com'è strutturato un indirizzo di posta elettronica?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vantaggi presenta la posta elettronica rispetto alla posta tradizionale?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Descrivi le due modalità di utilizzo della posta elettronica (client e web-mail)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Cosa si intende per "VoIP"? Perché si chiama così?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cos'è un blog e che cosa si intende per "post"?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Che cos'è un podcast?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Cosa si intende per social network (rete sociale)? Elenca i più diffusi</a:t>
            </a:r>
          </a:p>
          <a:p>
            <a:pPr marL="361950" indent="-36195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1200" u="none"/>
              <a:t>Quali sono le principali precauzioni da prendere quando si partecipa a comunità virtuali?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82" name="Group 114"/>
          <p:cNvGraphicFramePr>
            <a:graphicFrameLocks noGrp="1"/>
          </p:cNvGraphicFramePr>
          <p:nvPr>
            <p:ph sz="half" idx="2"/>
          </p:nvPr>
        </p:nvGraphicFramePr>
        <p:xfrm>
          <a:off x="827088" y="396875"/>
          <a:ext cx="7273925" cy="5881880"/>
        </p:xfrm>
        <a:graphic>
          <a:graphicData uri="http://schemas.openxmlformats.org/drawingml/2006/table">
            <a:tbl>
              <a:tblPr/>
              <a:tblGrid>
                <a:gridCol w="4057650"/>
                <a:gridCol w="536575"/>
                <a:gridCol w="536575"/>
                <a:gridCol w="534987"/>
                <a:gridCol w="536575"/>
                <a:gridCol w="534988"/>
                <a:gridCol w="536575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Che cos</a:t>
                      </a:r>
                      <a:r>
                        <a:rPr kumimoji="0" lang="ja-JP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è una rete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Classificazione delle reti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Cavi sottomarini, costruzione, posa, riparazione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Internet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Architettura client/server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Servizi Cloud, App, WebApp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Download, upload, peer-to-peer, streaming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Velocità di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trasferimento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Esercizi R1-R6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Accesso alle reti e ad Internet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Ipertesti e WWW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 Browser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 motori di ricerca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Comunicazione in rete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Comunità virtuali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La sicurezza in rete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VERIFICA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CORREZIONE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716" name="Segnaposto data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7717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7718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A09686A-0E2D-2049-94B1-B36195E2BB8C}" type="slidenum">
              <a:rPr lang="en-US" sz="1400" u="none"/>
              <a:pPr/>
              <a:t>76</a:t>
            </a:fld>
            <a:endParaRPr lang="en-US" sz="1400" u="none"/>
          </a:p>
        </p:txBody>
      </p:sp>
      <p:sp>
        <p:nvSpPr>
          <p:cNvPr id="67719" name="Rectangle 4"/>
          <p:cNvSpPr>
            <a:spLocks noChangeArrowheads="1"/>
          </p:cNvSpPr>
          <p:nvPr/>
        </p:nvSpPr>
        <p:spPr bwMode="auto">
          <a:xfrm>
            <a:off x="5508625" y="549275"/>
            <a:ext cx="345598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endParaRPr lang="it-IT" sz="160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82" name="Group 1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50264803"/>
              </p:ext>
            </p:extLst>
          </p:nvPr>
        </p:nvGraphicFramePr>
        <p:xfrm>
          <a:off x="827088" y="396875"/>
          <a:ext cx="7273925" cy="6003840"/>
        </p:xfrm>
        <a:graphic>
          <a:graphicData uri="http://schemas.openxmlformats.org/drawingml/2006/table">
            <a:tbl>
              <a:tblPr/>
              <a:tblGrid>
                <a:gridCol w="4057650"/>
                <a:gridCol w="536575"/>
                <a:gridCol w="536575"/>
                <a:gridCol w="534987"/>
                <a:gridCol w="536575"/>
                <a:gridCol w="534988"/>
                <a:gridCol w="536575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F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The true story of Internet - search (1/2)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The true story of Internet - search (2/2)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Inside Google (NGS)</a:t>
                      </a:r>
                      <a:endParaRPr kumimoji="0" lang="en-US" sz="14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I segreti dei Social Network: intervista a Paolo Attivissimo (1/2)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/>
                        <a:t>I segreti dei Social Network: intervista a Paolo Attivissimo (2/2)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Il </a:t>
                      </a:r>
                      <a:r>
                        <a:rPr kumimoji="0" lang="it-IT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prodotto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 sei tu (</a:t>
                      </a:r>
                      <a:r>
                        <a:rPr lang="fr-FR" sz="1400" b="0"/>
                        <a:t>Report 10/04/2011) (1/2)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Il </a:t>
                      </a:r>
                      <a:r>
                        <a:rPr kumimoji="0" lang="it-IT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prodotto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 sei tu                               (</a:t>
                      </a:r>
                      <a:r>
                        <a:rPr lang="fr-FR" sz="1400" b="0"/>
                        <a:t>2/2)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716" name="Segnaposto data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67717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67718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FA09686A-0E2D-2049-94B1-B36195E2BB8C}" type="slidenum">
              <a:rPr lang="en-US" sz="1400" u="none"/>
              <a:pPr/>
              <a:t>77</a:t>
            </a:fld>
            <a:endParaRPr lang="en-US" sz="1400" u="none"/>
          </a:p>
        </p:txBody>
      </p:sp>
      <p:sp>
        <p:nvSpPr>
          <p:cNvPr id="67719" name="Rectangle 4"/>
          <p:cNvSpPr>
            <a:spLocks noChangeArrowheads="1"/>
          </p:cNvSpPr>
          <p:nvPr/>
        </p:nvSpPr>
        <p:spPr bwMode="auto">
          <a:xfrm>
            <a:off x="5508625" y="549275"/>
            <a:ext cx="345598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endParaRPr lang="it-IT" sz="1600" u="none"/>
          </a:p>
        </p:txBody>
      </p:sp>
    </p:spTree>
    <p:extLst>
      <p:ext uri="{BB962C8B-B14F-4D97-AF65-F5344CB8AC3E}">
        <p14:creationId xmlns:p14="http://schemas.microsoft.com/office/powerpoint/2010/main" xmlns="" val="123036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1143000" y="1219200"/>
            <a:ext cx="7162800" cy="1371600"/>
          </a:xfrm>
          <a:prstGeom prst="rect">
            <a:avLst/>
          </a:prstGeom>
          <a:solidFill>
            <a:srgbClr val="FFFFC8"/>
          </a:solidFill>
          <a:ln w="25400">
            <a:solidFill>
              <a:srgbClr val="FF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Internet</a:t>
            </a:r>
          </a:p>
        </p:txBody>
      </p:sp>
      <p:sp>
        <p:nvSpPr>
          <p:cNvPr id="8196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280120"/>
            <a:ext cx="7772400" cy="50292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ahoma" charset="0"/>
                <a:ea typeface="MS PGothic" charset="0"/>
              </a:rPr>
              <a:t>Internet è un sistema di reti di computer distribuito su tutto il pianeta. Viene anche detto "la rete delle reti"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2800">
              <a:latin typeface="Tahoma" charset="0"/>
              <a:ea typeface="MS PGothic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Il termine Internet viene dall'inglese </a:t>
            </a:r>
            <a:r>
              <a:rPr lang="en-US" sz="2400" i="1">
                <a:latin typeface="Tahoma" charset="0"/>
                <a:ea typeface="MS PGothic" charset="0"/>
              </a:rPr>
              <a:t>"</a:t>
            </a:r>
            <a:r>
              <a:rPr lang="en-US" sz="2400" b="1" i="1">
                <a:latin typeface="Tahoma" charset="0"/>
                <a:ea typeface="MS PGothic" charset="0"/>
              </a:rPr>
              <a:t>Inter</a:t>
            </a:r>
            <a:r>
              <a:rPr lang="en-US" sz="2400" i="1">
                <a:latin typeface="Tahoma" charset="0"/>
                <a:ea typeface="MS PGothic" charset="0"/>
              </a:rPr>
              <a:t>connected </a:t>
            </a:r>
            <a:r>
              <a:rPr lang="en-US" sz="2400" b="1" i="1">
                <a:latin typeface="Tahoma" charset="0"/>
                <a:ea typeface="MS PGothic" charset="0"/>
              </a:rPr>
              <a:t>Net</a:t>
            </a:r>
            <a:r>
              <a:rPr lang="en-US" sz="2400" i="1">
                <a:latin typeface="Tahoma" charset="0"/>
                <a:ea typeface="MS PGothic" charset="0"/>
              </a:rPr>
              <a:t>works"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Nata per scopi militari, per creare un'infrastruttura in grado di resistere a catastrofi (naturali o prodotte dall'uomo)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MS PGothic" charset="0"/>
              </a:rPr>
              <a:t>Inizialmente riservata ad università e centri di </a:t>
            </a:r>
            <a:r>
              <a:rPr lang="en-US" sz="2400" smtClean="0">
                <a:latin typeface="Tahoma" charset="0"/>
                <a:ea typeface="MS PGothic" charset="0"/>
              </a:rPr>
              <a:t>ricerca, è cresciuta </a:t>
            </a:r>
            <a:r>
              <a:rPr lang="en-US" sz="2400">
                <a:latin typeface="Tahoma" charset="0"/>
                <a:ea typeface="MS PGothic" charset="0"/>
              </a:rPr>
              <a:t>fino a diventare un'infrastruttura </a:t>
            </a:r>
            <a:r>
              <a:rPr lang="en-US" sz="2400" smtClean="0">
                <a:latin typeface="Tahoma" charset="0"/>
                <a:ea typeface="MS PGothic" charset="0"/>
              </a:rPr>
              <a:t>globale di </a:t>
            </a:r>
            <a:r>
              <a:rPr lang="en-US" sz="2400">
                <a:latin typeface="Tahoma" charset="0"/>
                <a:ea typeface="MS PGothic" charset="0"/>
              </a:rPr>
              <a:t>comunicazione</a:t>
            </a:r>
          </a:p>
        </p:txBody>
      </p:sp>
      <p:sp>
        <p:nvSpPr>
          <p:cNvPr id="8197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8198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819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2248A3EE-F982-7745-93B6-4D71AF811747}" type="slidenum">
              <a:rPr lang="en-US" sz="1400" u="none"/>
              <a:pPr/>
              <a:t>8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MS PGothic" charset="0"/>
              </a:rPr>
              <a:t>Indirizzo Internet (IP)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001000" cy="5029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Ogni computer connesso ad Internet è identificato univocamente da un </a:t>
            </a:r>
            <a:r>
              <a:rPr lang="en-US" sz="2400" b="1">
                <a:latin typeface="Tahoma" charset="0"/>
                <a:ea typeface="MS PGothic" charset="0"/>
              </a:rPr>
              <a:t>indirizzo IP</a:t>
            </a:r>
            <a:r>
              <a:rPr lang="en-US" sz="2400">
                <a:latin typeface="Tahoma" charset="0"/>
                <a:ea typeface="MS PGothic" charset="0"/>
              </a:rPr>
              <a:t>(*)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L'indirizzo IP è un numero di </a:t>
            </a:r>
            <a:r>
              <a:rPr lang="en-US" sz="2400" b="1">
                <a:latin typeface="Tahoma" charset="0"/>
                <a:ea typeface="MS PGothic" charset="0"/>
              </a:rPr>
              <a:t>32 bit (4 byte)</a:t>
            </a:r>
            <a:r>
              <a:rPr lang="en-US" sz="2400">
                <a:latin typeface="Tahoma" charset="0"/>
                <a:ea typeface="MS PGothic" charset="0"/>
              </a:rPr>
              <a:t> (**) che solitamente viene scritto come quattro numeri decimali, compresi fra 0 e 255. </a:t>
            </a:r>
          </a:p>
          <a:p>
            <a:pPr algn="ctr" eaLnBrk="1" hangingPunct="1">
              <a:buFontTx/>
              <a:buNone/>
            </a:pPr>
            <a:r>
              <a:rPr lang="en-US" sz="2400">
                <a:latin typeface="Tahoma" charset="0"/>
                <a:ea typeface="MS PGothic" charset="0"/>
              </a:rPr>
              <a:t>Esempio: </a:t>
            </a:r>
            <a:r>
              <a:rPr lang="en-US" sz="2400" b="1">
                <a:latin typeface="Tahoma" charset="0"/>
                <a:ea typeface="MS PGothic" charset="0"/>
              </a:rPr>
              <a:t>93.56.17.142</a:t>
            </a:r>
          </a:p>
          <a:p>
            <a:pPr eaLnBrk="1" hangingPunct="1"/>
            <a:r>
              <a:rPr lang="en-US" sz="2400">
                <a:latin typeface="Tahoma" charset="0"/>
                <a:ea typeface="MS PGothic" charset="0"/>
              </a:rPr>
              <a:t>In tutto il mondo </a:t>
            </a:r>
            <a:r>
              <a:rPr lang="en-US" sz="2400" u="sng">
                <a:latin typeface="Tahoma" charset="0"/>
                <a:ea typeface="MS PGothic" charset="0"/>
              </a:rPr>
              <a:t>non possono esserci due computer connessi ad Internet con lo stesso indirizzo IP</a:t>
            </a:r>
            <a:r>
              <a:rPr lang="en-US" sz="2400">
                <a:latin typeface="Tahoma" charset="0"/>
                <a:ea typeface="MS PGothic" charset="0"/>
              </a:rPr>
              <a:t>!</a:t>
            </a:r>
          </a:p>
          <a:p>
            <a:pPr eaLnBrk="1" hangingPunct="1">
              <a:buFontTx/>
              <a:buNone/>
            </a:pPr>
            <a:endParaRPr lang="en-US" sz="2000">
              <a:latin typeface="Tahoma" charset="0"/>
              <a:ea typeface="MS PGothic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Tahoma" charset="0"/>
                <a:ea typeface="MS PGothic" charset="0"/>
              </a:rPr>
              <a:t>(*) IP significa </a:t>
            </a:r>
            <a:r>
              <a:rPr lang="en-US" sz="1800" i="1">
                <a:latin typeface="Tahoma" charset="0"/>
                <a:ea typeface="MS PGothic" charset="0"/>
              </a:rPr>
              <a:t>Internet Protocol</a:t>
            </a:r>
            <a:r>
              <a:rPr lang="en-US" sz="1800">
                <a:latin typeface="Tahoma" charset="0"/>
                <a:ea typeface="MS PGothic" charset="0"/>
              </a:rPr>
              <a:t>, ed è il protocollo utilizzato dai computer per scambiarsi messaggi attraverso Internet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Tahoma" charset="0"/>
                <a:ea typeface="MS PGothic" charset="0"/>
              </a:rPr>
              <a:t>(**) La nuova versione </a:t>
            </a:r>
            <a:r>
              <a:rPr lang="en-US" sz="1800" i="1">
                <a:latin typeface="Tahoma" charset="0"/>
                <a:ea typeface="MS PGothic" charset="0"/>
              </a:rPr>
              <a:t>IPv6</a:t>
            </a:r>
            <a:r>
              <a:rPr lang="en-US" sz="1800">
                <a:latin typeface="Tahoma" charset="0"/>
                <a:ea typeface="MS PGothic" charset="0"/>
              </a:rPr>
              <a:t> prevede il passaggio ad </a:t>
            </a:r>
            <a:r>
              <a:rPr lang="en-US" sz="1800" i="1">
                <a:latin typeface="Tahoma" charset="0"/>
                <a:ea typeface="MS PGothic" charset="0"/>
              </a:rPr>
              <a:t>indirizzi IP a 128 bit </a:t>
            </a:r>
            <a:r>
              <a:rPr lang="en-US" sz="1800">
                <a:latin typeface="Tahoma" charset="0"/>
                <a:ea typeface="MS PGothic" charset="0"/>
              </a:rPr>
              <a:t>per risolvere il problema creato dall'esaurimento degli indirizzi IPv4 a 32 bit</a:t>
            </a:r>
            <a:endParaRPr lang="en-US" sz="2000">
              <a:latin typeface="Helvetica" charset="0"/>
              <a:ea typeface="MS PGothic" charset="0"/>
            </a:endParaRPr>
          </a:p>
        </p:txBody>
      </p:sp>
      <p:sp>
        <p:nvSpPr>
          <p:cNvPr id="922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 smtClean="0"/>
              <a:t>PS 01/2019</a:t>
            </a:r>
            <a:endParaRPr lang="en-US" sz="1400" u="none"/>
          </a:p>
        </p:txBody>
      </p:sp>
      <p:sp>
        <p:nvSpPr>
          <p:cNvPr id="922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u="none"/>
              <a:t>Reti</a:t>
            </a:r>
          </a:p>
        </p:txBody>
      </p:sp>
      <p:sp>
        <p:nvSpPr>
          <p:cNvPr id="92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fld id="{30899340-8C1E-E944-99A5-F2750571A3AC}" type="slidenum">
              <a:rPr lang="en-US" sz="1400" u="none"/>
              <a:pPr/>
              <a:t>9</a:t>
            </a:fld>
            <a:endParaRPr lang="en-US" sz="1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C00000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8"/>
        </a:solidFill>
        <a:ln w="25400" cap="flat" cmpd="sng" algn="ctr">
          <a:solidFill>
            <a:srgbClr val="FF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rgbClr val="FFFFC8"/>
        </a:solidFill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u="none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9777</TotalTime>
  <Words>4666</Words>
  <Application>Microsoft Office PowerPoint</Application>
  <PresentationFormat>Presentazione su schermo (4:3)</PresentationFormat>
  <Paragraphs>845</Paragraphs>
  <Slides>77</Slides>
  <Notes>4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77</vt:i4>
      </vt:variant>
    </vt:vector>
  </HeadingPairs>
  <TitlesOfParts>
    <vt:vector size="78" baseType="lpstr">
      <vt:lpstr>Blank Presentation</vt:lpstr>
      <vt:lpstr>Reti, Web e comunicazione</vt:lpstr>
      <vt:lpstr>Panoramica</vt:lpstr>
      <vt:lpstr>Che cos'è una rete?</vt:lpstr>
      <vt:lpstr>Esempi di reti informatiche</vt:lpstr>
      <vt:lpstr>A cosa servono le reti?</vt:lpstr>
      <vt:lpstr>Classificazione delle reti</vt:lpstr>
      <vt:lpstr>Cavi sottomarini</vt:lpstr>
      <vt:lpstr>Internet</vt:lpstr>
      <vt:lpstr>Indirizzo Internet (IP)</vt:lpstr>
      <vt:lpstr>Indirizzo Internet (simbolico)</vt:lpstr>
      <vt:lpstr>Indirizzo Internet (simbolico)</vt:lpstr>
      <vt:lpstr>Mappatura indirizzi Internet</vt:lpstr>
      <vt:lpstr>Importanza del DNS</vt:lpstr>
      <vt:lpstr>Architettura Client/Server</vt:lpstr>
      <vt:lpstr>Architettura C/S - Risorse</vt:lpstr>
      <vt:lpstr>Schema generico Client/Server</vt:lpstr>
      <vt:lpstr>Architettura C/S - Esempi</vt:lpstr>
      <vt:lpstr>Architettura C/S - Esempi</vt:lpstr>
      <vt:lpstr>Architettura C/S - Stampa</vt:lpstr>
      <vt:lpstr>Architettura C/S – DNS</vt:lpstr>
      <vt:lpstr>Architettura C/S – Sito Web</vt:lpstr>
      <vt:lpstr>Architettura C/S – Google</vt:lpstr>
      <vt:lpstr>Diapositiva 23</vt:lpstr>
      <vt:lpstr>Servizi Cloud</vt:lpstr>
      <vt:lpstr>Servizi Cloud - Dati</vt:lpstr>
      <vt:lpstr>Servizi Cloud - App e Web App</vt:lpstr>
      <vt:lpstr>Servizi Cloud - App e Web App</vt:lpstr>
      <vt:lpstr>Download, upload, peer-to-peer</vt:lpstr>
      <vt:lpstr>Streaming</vt:lpstr>
      <vt:lpstr>Velocità di trasferimento</vt:lpstr>
      <vt:lpstr>Velocità di trasferimento</vt:lpstr>
      <vt:lpstr>Esempio: mp3/aac</vt:lpstr>
      <vt:lpstr>Tempi di trasferimento</vt:lpstr>
      <vt:lpstr>Tempi di trasferimento</vt:lpstr>
      <vt:lpstr>Tempi di trasferimento</vt:lpstr>
      <vt:lpstr>Accesso alle reti</vt:lpstr>
      <vt:lpstr>Accesso ad Internet - Tecnologie</vt:lpstr>
      <vt:lpstr>Accesso ad Internet - Rete fissa</vt:lpstr>
      <vt:lpstr>Come funziona l'ADSL</vt:lpstr>
      <vt:lpstr>Schema di connessione ADSL</vt:lpstr>
      <vt:lpstr>Schema di connessione FTTx</vt:lpstr>
      <vt:lpstr>Rete in fibra ottica</vt:lpstr>
      <vt:lpstr>Rete in fibra ottica</vt:lpstr>
      <vt:lpstr>Rete in fibra ottica</vt:lpstr>
      <vt:lpstr>Accesso ad Internet - Rete Mobile</vt:lpstr>
      <vt:lpstr>Accesso ad Internet - Tecnologie</vt:lpstr>
      <vt:lpstr>Accesso ad Internet - ISP</vt:lpstr>
      <vt:lpstr>Accesso ad Internet da casa</vt:lpstr>
      <vt:lpstr>Accesso ad Internet da Mobile</vt:lpstr>
      <vt:lpstr>Ipertesti - definizione</vt:lpstr>
      <vt:lpstr>Ipertesti - link</vt:lpstr>
      <vt:lpstr>Sito Web</vt:lpstr>
      <vt:lpstr>WWW</vt:lpstr>
      <vt:lpstr>URL</vt:lpstr>
      <vt:lpstr>URL</vt:lpstr>
      <vt:lpstr>I browser</vt:lpstr>
      <vt:lpstr>I principali browser (Desktop)</vt:lpstr>
      <vt:lpstr>I principali browser (Mobile)</vt:lpstr>
      <vt:lpstr>I motori di ricerca</vt:lpstr>
      <vt:lpstr>I principali motori di ricerca</vt:lpstr>
      <vt:lpstr>Comunicazione in rete</vt:lpstr>
      <vt:lpstr>Comunicazione – e-mail</vt:lpstr>
      <vt:lpstr>Comunicazione – e-mail</vt:lpstr>
      <vt:lpstr>Comunicazione – e-mail</vt:lpstr>
      <vt:lpstr>Comunicazione – e-mail</vt:lpstr>
      <vt:lpstr>Comunicazione – VoIP</vt:lpstr>
      <vt:lpstr>Comunicazione – Podcast</vt:lpstr>
      <vt:lpstr>Comunicazione – Blog</vt:lpstr>
      <vt:lpstr>Comunità virtuali</vt:lpstr>
      <vt:lpstr>Comunità virtuali</vt:lpstr>
      <vt:lpstr>Comunità virtuali</vt:lpstr>
      <vt:lpstr>Comunità virtuali</vt:lpstr>
      <vt:lpstr>La sicurezza in Internet</vt:lpstr>
      <vt:lpstr>La sicurezza in Internet</vt:lpstr>
      <vt:lpstr>Diapositiva 75</vt:lpstr>
      <vt:lpstr>Diapositiva 76</vt:lpstr>
      <vt:lpstr>Diapositiva 77</vt:lpstr>
    </vt:vector>
  </TitlesOfParts>
  <Company>Void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 Gestionale</dc:title>
  <dc:creator>Void Void</dc:creator>
  <cp:lastModifiedBy>PS</cp:lastModifiedBy>
  <cp:revision>461</cp:revision>
  <cp:lastPrinted>2019-01-31T13:06:32Z</cp:lastPrinted>
  <dcterms:created xsi:type="dcterms:W3CDTF">2007-09-13T19:51:49Z</dcterms:created>
  <dcterms:modified xsi:type="dcterms:W3CDTF">2019-03-27T11:39:57Z</dcterms:modified>
</cp:coreProperties>
</file>