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gi" initials="L" lastIdx="1" clrIdx="0">
    <p:extLst>
      <p:ext uri="{19B8F6BF-5375-455C-9EA6-DF929625EA0E}">
        <p15:presenceInfo xmlns:p15="http://schemas.microsoft.com/office/powerpoint/2012/main" userId="Luig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19T08:58:10.050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98706-03A2-40BA-A77B-CE71782146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55924FE-183F-46D1-8BD8-784A85863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579C30-472C-4702-A091-8198C69A8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240208-058A-48CA-8094-991CB9C22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48B792-B6AF-4535-ABA6-B71479276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55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D7E1B1-41B9-4659-87D1-C38847C8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BF5F11-711A-4225-AF62-55F327F6C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1BA24B-3FE1-414E-BF9D-FB38D4468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98089A-CE37-4BFD-AABA-23708404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38FCF4-4796-43C7-B94E-1DE40AEA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331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55A72DC-7846-4EF0-B9B6-3AD8AB93A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C683378-A42A-4C7E-A1A3-D8343A55B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859647-7502-4B8E-958E-40E2B9C1A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C4C1C4-C7DB-4BF0-9AED-23282A35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4C4FCD-59A6-4656-B767-F6B847FA6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443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BEB32-F737-41C9-8E26-678B35BA3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833391-D7FD-4B13-8FB4-B275FC7D5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23C200-664B-41D1-9D8E-D7B3CC3ED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0C136B-A15D-4201-B4BA-56BE1B566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5A7B06-1CFE-48FD-88D8-25E4466B4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36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12080E-B8AC-4EDE-B447-E9E130778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04D8A0-4B53-40A1-80C9-FFFC98237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00D34D-5648-4743-B263-BCEF2938F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8216B0-DC9E-40B3-B3BD-2D3E654C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CEDC46-C69D-4DEA-BE13-018F5996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33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E2707-7BC5-456C-ABD7-C0DA2EF6D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AA67FA-06D3-448C-AA52-B355CC7F2A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EFAF79-2917-4D69-AE5D-A767B0FB7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D716FD-C2ED-4122-A471-BEB67D59C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973349E-B8CA-4A83-A8D4-95DD2E911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85596E-75D5-48F2-86D4-39BC3E402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05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D524F4-10A7-4EEC-8CD7-EAD2B2A5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07F13A-3DC8-4CB8-A071-82C27A109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573608-2F11-481C-8B43-B9EBB0136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7ADFBA0-04B1-49A4-9523-7CB09194D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75D6710-2745-459A-A41C-AEAAA703B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DA5261A-F89B-4DD0-9971-1BBD117A2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1C2696-4164-4B63-8AB7-28995D81D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1260462-E065-41C9-8BAC-C1F7B6B9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20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9F4320-9B50-4BE7-A7B8-4169831E2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14BA9F3-A229-4B9E-80D8-D6B812074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894EE5-FDDE-4475-AF23-00B32CA7F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578D9B4-62F6-49E3-9201-3C8AE079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89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74254AC-766A-4485-858D-D5A140C6C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760530B-2A32-4219-982F-509B5B7E7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2F4910B-6A7B-43B4-B77B-5CDF52589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31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5A743B-4083-4AAB-8DC6-A183A895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B584A1-83D0-4A9E-93E5-B545187F5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951CDF-DC88-4798-B446-A6EC65D79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2E8281-F80B-4346-A46A-77DFFCD5C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950D07E-9420-4DC8-8B82-AC67A362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481838D-77F7-44C1-88EE-A3DF286E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6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C83C68-FE2E-4E15-8F7A-85B2F6971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68060E1-56FF-4618-B298-3C9A956884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D72795-23F2-49CB-A67B-B2BA941E5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3637F1B-518C-4FDF-BEFF-4CBFAF185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9DBEDE-4CDD-4926-9747-C805176E4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438BEB-03A0-4032-B66E-B0CC64CB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83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0A6A11B-1C2F-49B0-82D7-A60AEB4FF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827432-A16F-4F75-8E58-8B88DB508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07D98D-5A9C-4936-AE42-28DE55F26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E6A4D-B398-4F61-897D-69546DD2C6AA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3A2278-5077-4AE1-9B76-0D6B34459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527F84-19C8-4BD1-9900-D7F38DCFB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EC588-4C21-4FC3-8512-4C226E4DB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78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B5BA0985-1CB3-44EA-984A-85338DE533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9720" y="416878"/>
            <a:ext cx="9052560" cy="878522"/>
          </a:xfrm>
        </p:spPr>
        <p:txBody>
          <a:bodyPr>
            <a:normAutofit/>
          </a:bodyPr>
          <a:lstStyle/>
          <a:p>
            <a:r>
              <a:rPr lang="it-IT" dirty="0"/>
              <a:t>Come compilo una tabella di verità per una funzione a tre variabili?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72389C-6A44-42F4-947C-063AAE520304}"/>
              </a:ext>
            </a:extLst>
          </p:cNvPr>
          <p:cNvSpPr txBox="1"/>
          <p:nvPr/>
        </p:nvSpPr>
        <p:spPr>
          <a:xfrm>
            <a:off x="777240" y="1539240"/>
            <a:ext cx="10625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Prima di tutto esplicito tutte le possibili configurazioni in ingresso (nel caso di 3 ingressi saranno 8 combinazioni)</a:t>
            </a:r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77D4223C-D11C-4A6B-A149-9388780088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234390"/>
              </p:ext>
            </p:extLst>
          </p:nvPr>
        </p:nvGraphicFramePr>
        <p:xfrm>
          <a:off x="805831" y="2352040"/>
          <a:ext cx="2394569" cy="3500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1130">
                  <a:extLst>
                    <a:ext uri="{9D8B030D-6E8A-4147-A177-3AD203B41FA5}">
                      <a16:colId xmlns:a16="http://schemas.microsoft.com/office/drawing/2014/main" val="3221890010"/>
                    </a:ext>
                  </a:extLst>
                </a:gridCol>
                <a:gridCol w="791130">
                  <a:extLst>
                    <a:ext uri="{9D8B030D-6E8A-4147-A177-3AD203B41FA5}">
                      <a16:colId xmlns:a16="http://schemas.microsoft.com/office/drawing/2014/main" val="3115790784"/>
                    </a:ext>
                  </a:extLst>
                </a:gridCol>
                <a:gridCol w="812309">
                  <a:extLst>
                    <a:ext uri="{9D8B030D-6E8A-4147-A177-3AD203B41FA5}">
                      <a16:colId xmlns:a16="http://schemas.microsoft.com/office/drawing/2014/main" val="1177789723"/>
                    </a:ext>
                  </a:extLst>
                </a:gridCol>
              </a:tblGrid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875900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343422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814119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521394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278556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379140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695376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589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69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85A6FA4-282F-424D-AF4A-58C8EF5BEA7B}"/>
              </a:ext>
            </a:extLst>
          </p:cNvPr>
          <p:cNvSpPr txBox="1"/>
          <p:nvPr/>
        </p:nvSpPr>
        <p:spPr>
          <a:xfrm>
            <a:off x="838200" y="883920"/>
            <a:ext cx="245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Analizzo ora la funzione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782FCA1-9681-4B5E-BC00-3B5B81C7B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911423"/>
            <a:ext cx="3048000" cy="31432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C3C09C-B026-43AC-BC58-DE9F5666776E}"/>
              </a:ext>
            </a:extLst>
          </p:cNvPr>
          <p:cNvSpPr txBox="1"/>
          <p:nvPr/>
        </p:nvSpPr>
        <p:spPr>
          <a:xfrm>
            <a:off x="838200" y="1731109"/>
            <a:ext cx="9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Uso le proprietà della somma: se un addendo è vero tutta la funzione sarà vera</a:t>
            </a:r>
          </a:p>
          <a:p>
            <a:r>
              <a:rPr lang="it-IT" dirty="0"/>
              <a:t>Analizzo ogni addendo singolarmente e. per ognuno. considero la tripletta di ingressi che lo rende vero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D792AC-C8B0-4D9B-BA5A-579BDDC342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38420"/>
            <a:ext cx="704850" cy="43375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9294A24-7648-42B1-8707-A5E8B416E7E2}"/>
              </a:ext>
            </a:extLst>
          </p:cNvPr>
          <p:cNvSpPr txBox="1"/>
          <p:nvPr/>
        </p:nvSpPr>
        <p:spPr>
          <a:xfrm>
            <a:off x="1742123" y="2488601"/>
            <a:ext cx="8925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Questo elemento vale vero (1) quando A, B e C sono falsi (0), inserisco quindi 1 in corrispondenza di 0 0 0</a:t>
            </a:r>
          </a:p>
        </p:txBody>
      </p:sp>
      <p:graphicFrame>
        <p:nvGraphicFramePr>
          <p:cNvPr id="9" name="Tabella 5">
            <a:extLst>
              <a:ext uri="{FF2B5EF4-FFF2-40B4-BE49-F238E27FC236}">
                <a16:creationId xmlns:a16="http://schemas.microsoft.com/office/drawing/2014/main" id="{88B680DC-A04A-4A44-B57B-1E206A474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751466"/>
              </p:ext>
            </p:extLst>
          </p:nvPr>
        </p:nvGraphicFramePr>
        <p:xfrm>
          <a:off x="838200" y="3133134"/>
          <a:ext cx="2394569" cy="3500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1130">
                  <a:extLst>
                    <a:ext uri="{9D8B030D-6E8A-4147-A177-3AD203B41FA5}">
                      <a16:colId xmlns:a16="http://schemas.microsoft.com/office/drawing/2014/main" val="3221890010"/>
                    </a:ext>
                  </a:extLst>
                </a:gridCol>
                <a:gridCol w="791130">
                  <a:extLst>
                    <a:ext uri="{9D8B030D-6E8A-4147-A177-3AD203B41FA5}">
                      <a16:colId xmlns:a16="http://schemas.microsoft.com/office/drawing/2014/main" val="3115790784"/>
                    </a:ext>
                  </a:extLst>
                </a:gridCol>
                <a:gridCol w="812309">
                  <a:extLst>
                    <a:ext uri="{9D8B030D-6E8A-4147-A177-3AD203B41FA5}">
                      <a16:colId xmlns:a16="http://schemas.microsoft.com/office/drawing/2014/main" val="1177789723"/>
                    </a:ext>
                  </a:extLst>
                </a:gridCol>
              </a:tblGrid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875900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343422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814119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521394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278556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379140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695376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589910"/>
                  </a:ext>
                </a:extLst>
              </a:tr>
            </a:tbl>
          </a:graphicData>
        </a:graphic>
      </p:graphicFrame>
      <p:graphicFrame>
        <p:nvGraphicFramePr>
          <p:cNvPr id="10" name="Tabella 10">
            <a:extLst>
              <a:ext uri="{FF2B5EF4-FFF2-40B4-BE49-F238E27FC236}">
                <a16:creationId xmlns:a16="http://schemas.microsoft.com/office/drawing/2014/main" id="{673E60CE-C834-4C5C-9B74-43F97E761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115933"/>
              </p:ext>
            </p:extLst>
          </p:nvPr>
        </p:nvGraphicFramePr>
        <p:xfrm>
          <a:off x="3152775" y="3169011"/>
          <a:ext cx="704850" cy="3428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04850">
                  <a:extLst>
                    <a:ext uri="{9D8B030D-6E8A-4147-A177-3AD203B41FA5}">
                      <a16:colId xmlns:a16="http://schemas.microsoft.com/office/drawing/2014/main" val="2119097763"/>
                    </a:ext>
                  </a:extLst>
                </a:gridCol>
              </a:tblGrid>
              <a:tr h="437515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659501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882520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48217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038633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001792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438091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544412"/>
                  </a:ext>
                </a:extLst>
              </a:tr>
              <a:tr h="32698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799859"/>
                  </a:ext>
                </a:extLst>
              </a:tr>
            </a:tbl>
          </a:graphicData>
        </a:graphic>
      </p:graphicFrame>
      <p:pic>
        <p:nvPicPr>
          <p:cNvPr id="12" name="Immagine 11">
            <a:extLst>
              <a:ext uri="{FF2B5EF4-FFF2-40B4-BE49-F238E27FC236}">
                <a16:creationId xmlns:a16="http://schemas.microsoft.com/office/drawing/2014/main" id="{D9B9FA21-0A92-4407-A180-433595124F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4835" y="3413760"/>
            <a:ext cx="728240" cy="436944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EA65C2E-0212-45D9-B463-5EB55C3C6772}"/>
              </a:ext>
            </a:extLst>
          </p:cNvPr>
          <p:cNvSpPr txBox="1"/>
          <p:nvPr/>
        </p:nvSpPr>
        <p:spPr>
          <a:xfrm>
            <a:off x="5223397" y="3246093"/>
            <a:ext cx="61964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Vado avanti con il secondo elemento: </a:t>
            </a:r>
            <a:r>
              <a:rPr lang="it-IT"/>
              <a:t>è vero </a:t>
            </a:r>
            <a:r>
              <a:rPr lang="it-IT" dirty="0"/>
              <a:t>quando A B C sono </a:t>
            </a:r>
          </a:p>
          <a:p>
            <a:r>
              <a:rPr lang="it-IT" dirty="0" err="1"/>
              <a:t>Rispettivamenti</a:t>
            </a:r>
            <a:r>
              <a:rPr lang="it-IT" dirty="0"/>
              <a:t> falso vero falso, inserisco quindi un 1 in </a:t>
            </a:r>
          </a:p>
          <a:p>
            <a:r>
              <a:rPr lang="it-IT" dirty="0"/>
              <a:t>Corrispondenza degli ingressi 010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EEFB632-18A9-4972-A469-1ABD1378B9E9}"/>
              </a:ext>
            </a:extLst>
          </p:cNvPr>
          <p:cNvSpPr txBox="1"/>
          <p:nvPr/>
        </p:nvSpPr>
        <p:spPr>
          <a:xfrm>
            <a:off x="3180846" y="41694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7C35D5FD-B2D0-4E39-A553-6E9B05D3E4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8861" y="4138943"/>
            <a:ext cx="704850" cy="465201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FD546DE-45FD-43A8-8627-4EA23D57DAF5}"/>
              </a:ext>
            </a:extLst>
          </p:cNvPr>
          <p:cNvSpPr txBox="1"/>
          <p:nvPr/>
        </p:nvSpPr>
        <p:spPr>
          <a:xfrm>
            <a:off x="5274369" y="4215589"/>
            <a:ext cx="628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Il terzo elemento è vero quando gli ingressi A B C sono falso vero </a:t>
            </a:r>
          </a:p>
          <a:p>
            <a:r>
              <a:rPr lang="it-IT" dirty="0"/>
              <a:t>E vero, inserisco quindi un 1 in corrispondenza di 0 1 1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953B7D0-53BA-4C24-A7EC-23AB03F5692F}"/>
              </a:ext>
            </a:extLst>
          </p:cNvPr>
          <p:cNvSpPr txBox="1"/>
          <p:nvPr/>
        </p:nvSpPr>
        <p:spPr>
          <a:xfrm>
            <a:off x="3192584" y="45387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4C83F647-9D01-4386-81A9-E1FF8887C2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5117" y="4908086"/>
            <a:ext cx="643071" cy="465200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C010042-944E-47F3-90B2-AB668AD1E5A5}"/>
              </a:ext>
            </a:extLst>
          </p:cNvPr>
          <p:cNvSpPr txBox="1"/>
          <p:nvPr/>
        </p:nvSpPr>
        <p:spPr>
          <a:xfrm>
            <a:off x="5223397" y="4973852"/>
            <a:ext cx="6815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quarto elemento è vero quando gli ingressi ABC sono rispettivamente vero </a:t>
            </a:r>
            <a:r>
              <a:rPr lang="it-IT" dirty="0" err="1"/>
              <a:t>vero</a:t>
            </a:r>
            <a:r>
              <a:rPr lang="it-IT" dirty="0"/>
              <a:t> falso. Aggiungo un 1 all’ingresso 1 1 0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248FD0E-AECA-4AE0-AF8F-D9701A26DD5E}"/>
              </a:ext>
            </a:extLst>
          </p:cNvPr>
          <p:cNvSpPr txBox="1"/>
          <p:nvPr/>
        </p:nvSpPr>
        <p:spPr>
          <a:xfrm>
            <a:off x="3180846" y="5789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FD89096E-85C9-4AF7-95B4-050989DD20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58873" y="5608155"/>
            <a:ext cx="619315" cy="397296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73C8830-9073-4FF6-A4B0-5AE8BE350B7F}"/>
              </a:ext>
            </a:extLst>
          </p:cNvPr>
          <p:cNvSpPr txBox="1"/>
          <p:nvPr/>
        </p:nvSpPr>
        <p:spPr>
          <a:xfrm>
            <a:off x="5264020" y="5666349"/>
            <a:ext cx="5403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Il quinto elemento è vero per la tripletta vero falso </a:t>
            </a:r>
            <a:r>
              <a:rPr lang="it-IT" dirty="0" err="1"/>
              <a:t>falso</a:t>
            </a:r>
            <a:endParaRPr lang="it-IT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9199404-7B6D-4000-B39E-890E777B0279}"/>
              </a:ext>
            </a:extLst>
          </p:cNvPr>
          <p:cNvSpPr txBox="1"/>
          <p:nvPr/>
        </p:nvSpPr>
        <p:spPr>
          <a:xfrm>
            <a:off x="3203514" y="4989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A2B0655-FB74-491F-AC2E-D2B3B22526E2}"/>
              </a:ext>
            </a:extLst>
          </p:cNvPr>
          <p:cNvSpPr txBox="1"/>
          <p:nvPr/>
        </p:nvSpPr>
        <p:spPr>
          <a:xfrm>
            <a:off x="4594472" y="6158746"/>
            <a:ext cx="4865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Le altre combinazioni di ingresso saranno quindi 0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9BC3DAA-61D5-4973-8C65-11E24356FA84}"/>
              </a:ext>
            </a:extLst>
          </p:cNvPr>
          <p:cNvSpPr txBox="1"/>
          <p:nvPr/>
        </p:nvSpPr>
        <p:spPr>
          <a:xfrm>
            <a:off x="3186955" y="36621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0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10E2808-69EB-45C1-9E97-12700E61805B}"/>
              </a:ext>
            </a:extLst>
          </p:cNvPr>
          <p:cNvSpPr txBox="1"/>
          <p:nvPr/>
        </p:nvSpPr>
        <p:spPr>
          <a:xfrm>
            <a:off x="3192584" y="54316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0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AF172C4-53FA-447F-BD0E-5151B303F0CC}"/>
              </a:ext>
            </a:extLst>
          </p:cNvPr>
          <p:cNvSpPr txBox="1"/>
          <p:nvPr/>
        </p:nvSpPr>
        <p:spPr>
          <a:xfrm>
            <a:off x="3185156" y="62513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5268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3" grpId="0"/>
      <p:bldP spid="14" grpId="0"/>
      <p:bldP spid="16" grpId="0"/>
      <p:bldP spid="17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9960243-E598-41EA-9B38-DAF0A51EA580}"/>
              </a:ext>
            </a:extLst>
          </p:cNvPr>
          <p:cNvSpPr txBox="1"/>
          <p:nvPr/>
        </p:nvSpPr>
        <p:spPr>
          <a:xfrm>
            <a:off x="807720" y="731520"/>
            <a:ext cx="6626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Come posso semplificare questa funzione? Uso le mappe di </a:t>
            </a:r>
            <a:r>
              <a:rPr lang="it-IT" dirty="0" err="1"/>
              <a:t>karaught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956DB8-C517-45B9-9426-865A694C22D5}"/>
              </a:ext>
            </a:extLst>
          </p:cNvPr>
          <p:cNvSpPr txBox="1"/>
          <p:nvPr/>
        </p:nvSpPr>
        <p:spPr>
          <a:xfrm>
            <a:off x="929640" y="1691640"/>
            <a:ext cx="694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Per una funzione con tre ingressi mi serve una mappa con 8 elementi 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id="{10318C64-30FB-4CCA-97A2-9EE44CD2C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535571"/>
              </p:ext>
            </p:extLst>
          </p:nvPr>
        </p:nvGraphicFramePr>
        <p:xfrm>
          <a:off x="1376680" y="2651760"/>
          <a:ext cx="3210560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2640">
                  <a:extLst>
                    <a:ext uri="{9D8B030D-6E8A-4147-A177-3AD203B41FA5}">
                      <a16:colId xmlns:a16="http://schemas.microsoft.com/office/drawing/2014/main" val="3763860992"/>
                    </a:ext>
                  </a:extLst>
                </a:gridCol>
                <a:gridCol w="802640">
                  <a:extLst>
                    <a:ext uri="{9D8B030D-6E8A-4147-A177-3AD203B41FA5}">
                      <a16:colId xmlns:a16="http://schemas.microsoft.com/office/drawing/2014/main" val="3371015114"/>
                    </a:ext>
                  </a:extLst>
                </a:gridCol>
                <a:gridCol w="802640">
                  <a:extLst>
                    <a:ext uri="{9D8B030D-6E8A-4147-A177-3AD203B41FA5}">
                      <a16:colId xmlns:a16="http://schemas.microsoft.com/office/drawing/2014/main" val="4117848162"/>
                    </a:ext>
                  </a:extLst>
                </a:gridCol>
                <a:gridCol w="802640">
                  <a:extLst>
                    <a:ext uri="{9D8B030D-6E8A-4147-A177-3AD203B41FA5}">
                      <a16:colId xmlns:a16="http://schemas.microsoft.com/office/drawing/2014/main" val="173574211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it-IT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86731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017069"/>
                  </a:ext>
                </a:extLst>
              </a:tr>
            </a:tbl>
          </a:graphicData>
        </a:graphic>
      </p:graphicFrame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D42DAF27-675F-4FED-9191-646F35F580C0}"/>
              </a:ext>
            </a:extLst>
          </p:cNvPr>
          <p:cNvCxnSpPr/>
          <p:nvPr/>
        </p:nvCxnSpPr>
        <p:spPr>
          <a:xfrm flipH="1" flipV="1">
            <a:off x="929640" y="2240280"/>
            <a:ext cx="447040" cy="41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2A9E169-116B-4D60-96F9-99AE2BF70536}"/>
              </a:ext>
            </a:extLst>
          </p:cNvPr>
          <p:cNvSpPr txBox="1"/>
          <p:nvPr/>
        </p:nvSpPr>
        <p:spPr>
          <a:xfrm>
            <a:off x="1092990" y="207621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AB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E9927B6-0234-4E08-8173-F1C22E8A5D2F}"/>
              </a:ext>
            </a:extLst>
          </p:cNvPr>
          <p:cNvSpPr txBox="1"/>
          <p:nvPr/>
        </p:nvSpPr>
        <p:spPr>
          <a:xfrm>
            <a:off x="807720" y="236398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3CCE839-E74E-4314-BA9F-11B239479FD4}"/>
              </a:ext>
            </a:extLst>
          </p:cNvPr>
          <p:cNvSpPr txBox="1"/>
          <p:nvPr/>
        </p:nvSpPr>
        <p:spPr>
          <a:xfrm>
            <a:off x="1012679" y="2713166"/>
            <a:ext cx="301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0</a:t>
            </a:r>
          </a:p>
          <a:p>
            <a:r>
              <a:rPr lang="it-IT" dirty="0"/>
              <a:t>1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C47A9A0-98BB-46EB-AB3A-A5D24F577706}"/>
              </a:ext>
            </a:extLst>
          </p:cNvPr>
          <p:cNvSpPr txBox="1"/>
          <p:nvPr/>
        </p:nvSpPr>
        <p:spPr>
          <a:xfrm>
            <a:off x="1535740" y="2299454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0   0      0     1      1      1     1     0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401F1B1-007E-43C7-9683-E25B8CEF3121}"/>
              </a:ext>
            </a:extLst>
          </p:cNvPr>
          <p:cNvSpPr txBox="1"/>
          <p:nvPr/>
        </p:nvSpPr>
        <p:spPr>
          <a:xfrm>
            <a:off x="1092990" y="3955257"/>
            <a:ext cx="661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Per ogni valore vero della tabella di verità inserisco un 1 nella mappa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0330437-F909-418A-AA33-12FB6C1CA9FB}"/>
              </a:ext>
            </a:extLst>
          </p:cNvPr>
          <p:cNvSpPr txBox="1"/>
          <p:nvPr/>
        </p:nvSpPr>
        <p:spPr>
          <a:xfrm>
            <a:off x="1163522" y="4569382"/>
            <a:ext cx="1021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Il primo valore 1 corrisponde alla tripletta 0  0  0: cerco la cella della mappa relativa ai valori 0 0 0 e segno 1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FEB40DE-2647-42F6-83CB-3E50911DD6BF}"/>
              </a:ext>
            </a:extLst>
          </p:cNvPr>
          <p:cNvSpPr txBox="1"/>
          <p:nvPr/>
        </p:nvSpPr>
        <p:spPr>
          <a:xfrm>
            <a:off x="1637542" y="2651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FED65A96-F1C5-4111-9688-DA0F954ED78C}"/>
              </a:ext>
            </a:extLst>
          </p:cNvPr>
          <p:cNvSpPr txBox="1"/>
          <p:nvPr/>
        </p:nvSpPr>
        <p:spPr>
          <a:xfrm>
            <a:off x="1314365" y="5257800"/>
            <a:ext cx="8884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Gli altri valori a 1 nella tabella di verità corrispondono alle triplette 0 1 0,  0 1 1,  1 0 0 , 1 1 0 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EC91515-713D-49B6-A659-4118512936BA}"/>
              </a:ext>
            </a:extLst>
          </p:cNvPr>
          <p:cNvSpPr txBox="1"/>
          <p:nvPr/>
        </p:nvSpPr>
        <p:spPr>
          <a:xfrm>
            <a:off x="2407920" y="31033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AFF7868-1B65-42B9-8CE2-AABF28246FF9}"/>
              </a:ext>
            </a:extLst>
          </p:cNvPr>
          <p:cNvSpPr txBox="1"/>
          <p:nvPr/>
        </p:nvSpPr>
        <p:spPr>
          <a:xfrm>
            <a:off x="4096925" y="26185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ED87E77C-BC1D-497D-9F02-B05255ACE253}"/>
              </a:ext>
            </a:extLst>
          </p:cNvPr>
          <p:cNvSpPr txBox="1"/>
          <p:nvPr/>
        </p:nvSpPr>
        <p:spPr>
          <a:xfrm>
            <a:off x="2407920" y="26451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2DECC32-4C6F-4B01-9D85-28405BC534A4}"/>
              </a:ext>
            </a:extLst>
          </p:cNvPr>
          <p:cNvSpPr txBox="1"/>
          <p:nvPr/>
        </p:nvSpPr>
        <p:spPr>
          <a:xfrm>
            <a:off x="3195894" y="26317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FD0D805-1668-452A-83EE-7197F9326739}"/>
              </a:ext>
            </a:extLst>
          </p:cNvPr>
          <p:cNvSpPr txBox="1"/>
          <p:nvPr/>
        </p:nvSpPr>
        <p:spPr>
          <a:xfrm>
            <a:off x="1314365" y="5946218"/>
            <a:ext cx="10166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Provo ad immaginare questa mappa come un cilindro, unendo i due lati corti. In questo modo le celle 0 0 0</a:t>
            </a:r>
          </a:p>
          <a:p>
            <a:r>
              <a:rPr lang="it-IT" dirty="0"/>
              <a:t>E 0 0 1 saranno adiacenti alle celle  1 0 0 e 1 0 1</a:t>
            </a:r>
          </a:p>
        </p:txBody>
      </p:sp>
    </p:spTree>
    <p:extLst>
      <p:ext uri="{BB962C8B-B14F-4D97-AF65-F5344CB8AC3E}">
        <p14:creationId xmlns:p14="http://schemas.microsoft.com/office/powerpoint/2010/main" val="305061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7753E45-A91A-44BB-A901-5461C3E44C07}"/>
              </a:ext>
            </a:extLst>
          </p:cNvPr>
          <p:cNvSpPr txBox="1"/>
          <p:nvPr/>
        </p:nvSpPr>
        <p:spPr>
          <a:xfrm>
            <a:off x="716280" y="899160"/>
            <a:ext cx="10407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Cerco ora di raggruppare gli 1 adiacenti in gruppi il più grande possibile. Il numero degli elementi deve essere</a:t>
            </a:r>
          </a:p>
          <a:p>
            <a:r>
              <a:rPr lang="it-IT" dirty="0"/>
              <a:t>Una potenza di 2 (1, 2, 4, 8)</a:t>
            </a:r>
          </a:p>
        </p:txBody>
      </p:sp>
      <p:graphicFrame>
        <p:nvGraphicFramePr>
          <p:cNvPr id="3" name="Tabella 6">
            <a:extLst>
              <a:ext uri="{FF2B5EF4-FFF2-40B4-BE49-F238E27FC236}">
                <a16:creationId xmlns:a16="http://schemas.microsoft.com/office/drawing/2014/main" id="{7E64FB46-A35D-43FB-9E2E-93F29538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316525"/>
              </p:ext>
            </p:extLst>
          </p:nvPr>
        </p:nvGraphicFramePr>
        <p:xfrm>
          <a:off x="1376680" y="2651760"/>
          <a:ext cx="3210560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2640">
                  <a:extLst>
                    <a:ext uri="{9D8B030D-6E8A-4147-A177-3AD203B41FA5}">
                      <a16:colId xmlns:a16="http://schemas.microsoft.com/office/drawing/2014/main" val="3763860992"/>
                    </a:ext>
                  </a:extLst>
                </a:gridCol>
                <a:gridCol w="802640">
                  <a:extLst>
                    <a:ext uri="{9D8B030D-6E8A-4147-A177-3AD203B41FA5}">
                      <a16:colId xmlns:a16="http://schemas.microsoft.com/office/drawing/2014/main" val="3371015114"/>
                    </a:ext>
                  </a:extLst>
                </a:gridCol>
                <a:gridCol w="802640">
                  <a:extLst>
                    <a:ext uri="{9D8B030D-6E8A-4147-A177-3AD203B41FA5}">
                      <a16:colId xmlns:a16="http://schemas.microsoft.com/office/drawing/2014/main" val="4117848162"/>
                    </a:ext>
                  </a:extLst>
                </a:gridCol>
                <a:gridCol w="802640">
                  <a:extLst>
                    <a:ext uri="{9D8B030D-6E8A-4147-A177-3AD203B41FA5}">
                      <a16:colId xmlns:a16="http://schemas.microsoft.com/office/drawing/2014/main" val="173574211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it-IT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86731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017069"/>
                  </a:ext>
                </a:extLst>
              </a:tr>
            </a:tbl>
          </a:graphicData>
        </a:graphic>
      </p:graphicFrame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F05B3AB-8077-431D-A74C-59CDA35CA179}"/>
              </a:ext>
            </a:extLst>
          </p:cNvPr>
          <p:cNvCxnSpPr/>
          <p:nvPr/>
        </p:nvCxnSpPr>
        <p:spPr>
          <a:xfrm flipH="1" flipV="1">
            <a:off x="929640" y="2240280"/>
            <a:ext cx="447040" cy="41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AF7D82-0E21-43B5-9FA1-B7A024313257}"/>
              </a:ext>
            </a:extLst>
          </p:cNvPr>
          <p:cNvSpPr txBox="1"/>
          <p:nvPr/>
        </p:nvSpPr>
        <p:spPr>
          <a:xfrm>
            <a:off x="807720" y="236398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D23DBBA-644C-4276-B913-E885EA89000B}"/>
              </a:ext>
            </a:extLst>
          </p:cNvPr>
          <p:cNvSpPr txBox="1"/>
          <p:nvPr/>
        </p:nvSpPr>
        <p:spPr>
          <a:xfrm>
            <a:off x="1012679" y="2713166"/>
            <a:ext cx="301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0</a:t>
            </a:r>
          </a:p>
          <a:p>
            <a:r>
              <a:rPr lang="it-IT" dirty="0"/>
              <a:t>1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E1BDA24-277A-4301-9DA5-D6A606DB2111}"/>
              </a:ext>
            </a:extLst>
          </p:cNvPr>
          <p:cNvSpPr txBox="1"/>
          <p:nvPr/>
        </p:nvSpPr>
        <p:spPr>
          <a:xfrm>
            <a:off x="1535740" y="2299454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0   0      0     1      1      1     1     0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D090B47-16C4-4908-BC1C-E8D623D50E72}"/>
              </a:ext>
            </a:extLst>
          </p:cNvPr>
          <p:cNvSpPr txBox="1"/>
          <p:nvPr/>
        </p:nvSpPr>
        <p:spPr>
          <a:xfrm>
            <a:off x="1637542" y="2651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D27EAA0-77A5-4A92-BAC7-9FF6E8232533}"/>
              </a:ext>
            </a:extLst>
          </p:cNvPr>
          <p:cNvSpPr txBox="1"/>
          <p:nvPr/>
        </p:nvSpPr>
        <p:spPr>
          <a:xfrm>
            <a:off x="2407920" y="31033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0234CB8-57DC-47D1-933D-80C759A37C07}"/>
              </a:ext>
            </a:extLst>
          </p:cNvPr>
          <p:cNvSpPr txBox="1"/>
          <p:nvPr/>
        </p:nvSpPr>
        <p:spPr>
          <a:xfrm>
            <a:off x="4096925" y="26185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B919C6B-0A14-45EC-ADFE-C1309489CE37}"/>
              </a:ext>
            </a:extLst>
          </p:cNvPr>
          <p:cNvSpPr txBox="1"/>
          <p:nvPr/>
        </p:nvSpPr>
        <p:spPr>
          <a:xfrm>
            <a:off x="2407920" y="26451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9A30B0D-F6F7-4A58-86CE-52CF77084304}"/>
              </a:ext>
            </a:extLst>
          </p:cNvPr>
          <p:cNvSpPr txBox="1"/>
          <p:nvPr/>
        </p:nvSpPr>
        <p:spPr>
          <a:xfrm>
            <a:off x="3195894" y="26317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E52385C-009E-4C1A-BACB-C06946769141}"/>
              </a:ext>
            </a:extLst>
          </p:cNvPr>
          <p:cNvSpPr/>
          <p:nvPr/>
        </p:nvSpPr>
        <p:spPr>
          <a:xfrm>
            <a:off x="1535740" y="2713166"/>
            <a:ext cx="2862871" cy="2747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DCEE166-1F3F-4E0C-9738-31854E25489B}"/>
              </a:ext>
            </a:extLst>
          </p:cNvPr>
          <p:cNvSpPr/>
          <p:nvPr/>
        </p:nvSpPr>
        <p:spPr>
          <a:xfrm>
            <a:off x="2407920" y="2713166"/>
            <a:ext cx="30168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75C6356-87FB-4B12-8F97-483B416D0172}"/>
              </a:ext>
            </a:extLst>
          </p:cNvPr>
          <p:cNvSpPr txBox="1"/>
          <p:nvPr/>
        </p:nvSpPr>
        <p:spPr>
          <a:xfrm>
            <a:off x="929640" y="4328160"/>
            <a:ext cx="10189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Per ogni gruppo controllo gli elementi costanti: Per il gruppo di 4  A e B variano mentre C resta costante a 0</a:t>
            </a:r>
          </a:p>
          <a:p>
            <a:r>
              <a:rPr lang="it-IT" dirty="0"/>
              <a:t>Per il gruppo da due A e B rimangono costanti con 0 e 1 per tutte le celle del gruppo</a:t>
            </a:r>
          </a:p>
          <a:p>
            <a:endParaRPr lang="it-IT" dirty="0"/>
          </a:p>
          <a:p>
            <a:r>
              <a:rPr lang="it-IT" dirty="0"/>
              <a:t>IL primo gruppo lo posso rappresentare con         e il secondo con </a:t>
            </a: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181A93A8-9E06-4759-9322-F68A7D1AF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270" y="5194838"/>
            <a:ext cx="190500" cy="333375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913B0519-447D-4E30-B290-7F99C0F92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9472" y="5175788"/>
            <a:ext cx="333375" cy="352425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E8F5718E-3B3D-46F1-93B6-BFD3DB19E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292" y="5770541"/>
            <a:ext cx="190500" cy="333375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C61F0EF7-D0AC-4FAC-978E-07D35E7F4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7872" y="5732344"/>
            <a:ext cx="333375" cy="352425"/>
          </a:xfrm>
          <a:prstGeom prst="rect">
            <a:avLst/>
          </a:prstGeom>
        </p:spPr>
      </p:pic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51769D90-D96D-439B-B366-C5E54A79FA2B}"/>
              </a:ext>
            </a:extLst>
          </p:cNvPr>
          <p:cNvSpPr txBox="1"/>
          <p:nvPr/>
        </p:nvSpPr>
        <p:spPr>
          <a:xfrm>
            <a:off x="1118377" y="5742088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Y =      +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5320FB4-5069-4636-9F23-B4C56A1F6DBF}"/>
              </a:ext>
            </a:extLst>
          </p:cNvPr>
          <p:cNvSpPr txBox="1"/>
          <p:nvPr/>
        </p:nvSpPr>
        <p:spPr>
          <a:xfrm>
            <a:off x="2558763" y="5752562"/>
            <a:ext cx="5196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È la semplificazione della nostra funzione di partenza </a:t>
            </a: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D164E3CB-9BDD-4F41-A3AD-CA32201A36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4865" y="5732344"/>
            <a:ext cx="311467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1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510</Words>
  <Application>Microsoft Office PowerPoint</Application>
  <PresentationFormat>Widescreen</PresentationFormat>
  <Paragraphs>106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</dc:creator>
  <cp:lastModifiedBy>Luigi</cp:lastModifiedBy>
  <cp:revision>10</cp:revision>
  <dcterms:created xsi:type="dcterms:W3CDTF">2020-03-18T20:53:54Z</dcterms:created>
  <dcterms:modified xsi:type="dcterms:W3CDTF">2020-03-19T08:55:08Z</dcterms:modified>
</cp:coreProperties>
</file>